
<file path=[Content_Types].xml><?xml version="1.0" encoding="utf-8"?>
<Types xmlns="http://schemas.openxmlformats.org/package/2006/content-types">
  <Default Extension="tmp" ContentType="image/png"/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theme/themeOverride8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79" r:id="rId5"/>
  </p:sldMasterIdLst>
  <p:notesMasterIdLst>
    <p:notesMasterId r:id="rId35"/>
  </p:notesMasterIdLst>
  <p:handoutMasterIdLst>
    <p:handoutMasterId r:id="rId36"/>
  </p:handoutMasterIdLst>
  <p:sldIdLst>
    <p:sldId id="273" r:id="rId6"/>
    <p:sldId id="266" r:id="rId7"/>
    <p:sldId id="510" r:id="rId8"/>
    <p:sldId id="512" r:id="rId9"/>
    <p:sldId id="538" r:id="rId10"/>
    <p:sldId id="539" r:id="rId11"/>
    <p:sldId id="540" r:id="rId12"/>
    <p:sldId id="541" r:id="rId13"/>
    <p:sldId id="507" r:id="rId14"/>
    <p:sldId id="517" r:id="rId15"/>
    <p:sldId id="518" r:id="rId16"/>
    <p:sldId id="515" r:id="rId17"/>
    <p:sldId id="525" r:id="rId18"/>
    <p:sldId id="516" r:id="rId19"/>
    <p:sldId id="519" r:id="rId20"/>
    <p:sldId id="542" r:id="rId21"/>
    <p:sldId id="526" r:id="rId22"/>
    <p:sldId id="527" r:id="rId23"/>
    <p:sldId id="528" r:id="rId24"/>
    <p:sldId id="529" r:id="rId25"/>
    <p:sldId id="530" r:id="rId26"/>
    <p:sldId id="531" r:id="rId27"/>
    <p:sldId id="532" r:id="rId28"/>
    <p:sldId id="533" r:id="rId29"/>
    <p:sldId id="534" r:id="rId30"/>
    <p:sldId id="535" r:id="rId31"/>
    <p:sldId id="536" r:id="rId32"/>
    <p:sldId id="537" r:id="rId33"/>
    <p:sldId id="477" r:id="rId3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Xcel Energy" initials="XE" lastIdx="3" clrIdx="0"/>
  <p:cmAuthor id="1" name="Klemm" initials="KRK" lastIdx="2" clrIdx="1"/>
  <p:cmAuthor id="2" name="Kerry Klemm" initials="KRK" lastIdx="1" clrIdx="2"/>
  <p:cmAuthor id="3" name="Neil Cowan" initials="NC" lastIdx="2" clrIdx="3"/>
  <p:cmAuthor id="4" name="Shawn Queenan" initials="SQ" lastIdx="2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DE00"/>
    <a:srgbClr val="00FF00"/>
    <a:srgbClr val="000000"/>
    <a:srgbClr val="FFCC00"/>
    <a:srgbClr val="D81E05"/>
    <a:srgbClr val="EE1C10"/>
    <a:srgbClr val="EEEFE5"/>
    <a:srgbClr val="ECEDE3"/>
    <a:srgbClr val="69913B"/>
    <a:srgbClr val="D77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17" autoAdjust="0"/>
    <p:restoredTop sz="95382" autoAdjust="0"/>
  </p:normalViewPr>
  <p:slideViewPr>
    <p:cSldViewPr>
      <p:cViewPr>
        <p:scale>
          <a:sx n="70" d="100"/>
          <a:sy n="70" d="100"/>
        </p:scale>
        <p:origin x="-1872" y="-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862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Relationship Id="rId46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Queenan, Shawn C" userId="S::215732@xcelenergy.com::8c031f49-b6da-4d8e-81e5-28871f6e56b6" providerId="AD" clId="Web-{98D24840-F21B-43FB-AD9A-F78C83895491}"/>
    <pc:docChg chg="addSld modSld sldOrd">
      <pc:chgData name="Queenan, Shawn C" userId="S::215732@xcelenergy.com::8c031f49-b6da-4d8e-81e5-28871f6e56b6" providerId="AD" clId="Web-{98D24840-F21B-43FB-AD9A-F78C83895491}" dt="2019-03-04T22:43:03.990" v="146" actId="20577"/>
      <pc:docMkLst>
        <pc:docMk/>
      </pc:docMkLst>
      <pc:sldChg chg="modSp">
        <pc:chgData name="Queenan, Shawn C" userId="S::215732@xcelenergy.com::8c031f49-b6da-4d8e-81e5-28871f6e56b6" providerId="AD" clId="Web-{98D24840-F21B-43FB-AD9A-F78C83895491}" dt="2019-03-04T22:43:03.990" v="146" actId="20577"/>
        <pc:sldMkLst>
          <pc:docMk/>
          <pc:sldMk cId="2594324064" sldId="476"/>
        </pc:sldMkLst>
        <pc:spChg chg="mod">
          <ac:chgData name="Queenan, Shawn C" userId="S::215732@xcelenergy.com::8c031f49-b6da-4d8e-81e5-28871f6e56b6" providerId="AD" clId="Web-{98D24840-F21B-43FB-AD9A-F78C83895491}" dt="2019-03-04T22:43:03.990" v="146" actId="20577"/>
          <ac:spMkLst>
            <pc:docMk/>
            <pc:sldMk cId="2594324064" sldId="476"/>
            <ac:spMk id="2" creationId="{00000000-0000-0000-0000-000000000000}"/>
          </ac:spMkLst>
        </pc:spChg>
      </pc:sldChg>
      <pc:sldChg chg="addSp delSp modSp new ord">
        <pc:chgData name="Queenan, Shawn C" userId="S::215732@xcelenergy.com::8c031f49-b6da-4d8e-81e5-28871f6e56b6" providerId="AD" clId="Web-{98D24840-F21B-43FB-AD9A-F78C83895491}" dt="2019-03-04T22:38:15.646" v="56"/>
        <pc:sldMkLst>
          <pc:docMk/>
          <pc:sldMk cId="2758574931" sldId="478"/>
        </pc:sldMkLst>
        <pc:spChg chg="del">
          <ac:chgData name="Queenan, Shawn C" userId="S::215732@xcelenergy.com::8c031f49-b6da-4d8e-81e5-28871f6e56b6" providerId="AD" clId="Web-{98D24840-F21B-43FB-AD9A-F78C83895491}" dt="2019-03-04T22:29:31.973" v="3"/>
          <ac:spMkLst>
            <pc:docMk/>
            <pc:sldMk cId="2758574931" sldId="478"/>
            <ac:spMk id="2" creationId="{2970F1FA-C2C8-45EF-B74C-F66F9611B7F3}"/>
          </ac:spMkLst>
        </pc:spChg>
        <pc:spChg chg="del">
          <ac:chgData name="Queenan, Shawn C" userId="S::215732@xcelenergy.com::8c031f49-b6da-4d8e-81e5-28871f6e56b6" providerId="AD" clId="Web-{98D24840-F21B-43FB-AD9A-F78C83895491}" dt="2019-03-04T22:29:30.051" v="2"/>
          <ac:spMkLst>
            <pc:docMk/>
            <pc:sldMk cId="2758574931" sldId="478"/>
            <ac:spMk id="3" creationId="{BABDB411-9A85-4B0D-8604-93E0B079B630}"/>
          </ac:spMkLst>
        </pc:spChg>
        <pc:spChg chg="del">
          <ac:chgData name="Queenan, Shawn C" userId="S::215732@xcelenergy.com::8c031f49-b6da-4d8e-81e5-28871f6e56b6" providerId="AD" clId="Web-{98D24840-F21B-43FB-AD9A-F78C83895491}" dt="2019-03-04T22:38:15.646" v="56"/>
          <ac:spMkLst>
            <pc:docMk/>
            <pc:sldMk cId="2758574931" sldId="478"/>
            <ac:spMk id="4" creationId="{97B4DBF7-0482-4036-8238-C95F68EB73B2}"/>
          </ac:spMkLst>
        </pc:spChg>
        <pc:spChg chg="add mod">
          <ac:chgData name="Queenan, Shawn C" userId="S::215732@xcelenergy.com::8c031f49-b6da-4d8e-81e5-28871f6e56b6" providerId="AD" clId="Web-{98D24840-F21B-43FB-AD9A-F78C83895491}" dt="2019-03-04T22:29:59.005" v="12" actId="1076"/>
          <ac:spMkLst>
            <pc:docMk/>
            <pc:sldMk cId="2758574931" sldId="478"/>
            <ac:spMk id="6" creationId="{5C172F02-0CBE-411C-B3C4-6C22587C797A}"/>
          </ac:spMkLst>
        </pc:spChg>
        <pc:graphicFrameChg chg="add mod modGraphic">
          <ac:chgData name="Queenan, Shawn C" userId="S::215732@xcelenergy.com::8c031f49-b6da-4d8e-81e5-28871f6e56b6" providerId="AD" clId="Web-{98D24840-F21B-43FB-AD9A-F78C83895491}" dt="2019-03-04T22:36:27.443" v="39"/>
          <ac:graphicFrameMkLst>
            <pc:docMk/>
            <pc:sldMk cId="2758574931" sldId="478"/>
            <ac:graphicFrameMk id="16" creationId="{5064EFE1-8603-45DE-8924-E1B153558DEB}"/>
          </ac:graphicFrameMkLst>
        </pc:graphicFrameChg>
        <pc:picChg chg="add del mod">
          <ac:chgData name="Queenan, Shawn C" userId="S::215732@xcelenergy.com::8c031f49-b6da-4d8e-81e5-28871f6e56b6" providerId="AD" clId="Web-{98D24840-F21B-43FB-AD9A-F78C83895491}" dt="2019-03-04T22:35:17.880" v="25"/>
          <ac:picMkLst>
            <pc:docMk/>
            <pc:sldMk cId="2758574931" sldId="478"/>
            <ac:picMk id="7" creationId="{B9432F0B-81B6-4C2D-9AC0-5930FB8B2977}"/>
          </ac:picMkLst>
        </pc:picChg>
        <pc:picChg chg="add del mod">
          <ac:chgData name="Queenan, Shawn C" userId="S::215732@xcelenergy.com::8c031f49-b6da-4d8e-81e5-28871f6e56b6" providerId="AD" clId="Web-{98D24840-F21B-43FB-AD9A-F78C83895491}" dt="2019-03-04T22:35:18.489" v="26"/>
          <ac:picMkLst>
            <pc:docMk/>
            <pc:sldMk cId="2758574931" sldId="478"/>
            <ac:picMk id="9" creationId="{62906AD5-650B-4007-B526-18549B52E783}"/>
          </ac:picMkLst>
        </pc:picChg>
        <pc:picChg chg="add del mod">
          <ac:chgData name="Queenan, Shawn C" userId="S::215732@xcelenergy.com::8c031f49-b6da-4d8e-81e5-28871f6e56b6" providerId="AD" clId="Web-{98D24840-F21B-43FB-AD9A-F78C83895491}" dt="2019-03-04T22:35:19.083" v="27"/>
          <ac:picMkLst>
            <pc:docMk/>
            <pc:sldMk cId="2758574931" sldId="478"/>
            <ac:picMk id="11" creationId="{9C52E2A5-30EA-490B-88B7-8C1CB72517AA}"/>
          </ac:picMkLst>
        </pc:picChg>
        <pc:picChg chg="add mod">
          <ac:chgData name="Queenan, Shawn C" userId="S::215732@xcelenergy.com::8c031f49-b6da-4d8e-81e5-28871f6e56b6" providerId="AD" clId="Web-{98D24840-F21B-43FB-AD9A-F78C83895491}" dt="2019-03-04T22:36:14.114" v="35" actId="1076"/>
          <ac:picMkLst>
            <pc:docMk/>
            <pc:sldMk cId="2758574931" sldId="478"/>
            <ac:picMk id="13" creationId="{62C3BC0D-A81B-4E07-A6F9-3D60B8C493E3}"/>
          </ac:picMkLst>
        </pc:picChg>
        <pc:picChg chg="add mod">
          <ac:chgData name="Queenan, Shawn C" userId="S::215732@xcelenergy.com::8c031f49-b6da-4d8e-81e5-28871f6e56b6" providerId="AD" clId="Web-{98D24840-F21B-43FB-AD9A-F78C83895491}" dt="2019-03-04T22:36:24.177" v="38" actId="14100"/>
          <ac:picMkLst>
            <pc:docMk/>
            <pc:sldMk cId="2758574931" sldId="478"/>
            <ac:picMk id="17" creationId="{155ED022-F655-4377-85F4-9C552C76AE74}"/>
          </ac:picMkLst>
        </pc:picChg>
        <pc:picChg chg="add mod">
          <ac:chgData name="Queenan, Shawn C" userId="S::215732@xcelenergy.com::8c031f49-b6da-4d8e-81e5-28871f6e56b6" providerId="AD" clId="Web-{98D24840-F21B-43FB-AD9A-F78C83895491}" dt="2019-03-04T22:37:05.052" v="42" actId="14100"/>
          <ac:picMkLst>
            <pc:docMk/>
            <pc:sldMk cId="2758574931" sldId="478"/>
            <ac:picMk id="19" creationId="{8CBD6176-7AA0-4FFF-BCE4-216B770E7B8F}"/>
          </ac:picMkLst>
        </pc:picChg>
        <pc:picChg chg="add mod">
          <ac:chgData name="Queenan, Shawn C" userId="S::215732@xcelenergy.com::8c031f49-b6da-4d8e-81e5-28871f6e56b6" providerId="AD" clId="Web-{98D24840-F21B-43FB-AD9A-F78C83895491}" dt="2019-03-04T22:37:20.833" v="46" actId="1076"/>
          <ac:picMkLst>
            <pc:docMk/>
            <pc:sldMk cId="2758574931" sldId="478"/>
            <ac:picMk id="21" creationId="{96176E22-2CAE-4B72-A8BB-827204B09384}"/>
          </ac:picMkLst>
        </pc:picChg>
        <pc:picChg chg="add mod">
          <ac:chgData name="Queenan, Shawn C" userId="S::215732@xcelenergy.com::8c031f49-b6da-4d8e-81e5-28871f6e56b6" providerId="AD" clId="Web-{98D24840-F21B-43FB-AD9A-F78C83895491}" dt="2019-03-04T22:37:34.990" v="49" actId="14100"/>
          <ac:picMkLst>
            <pc:docMk/>
            <pc:sldMk cId="2758574931" sldId="478"/>
            <ac:picMk id="23" creationId="{9845F56E-EE83-4037-BF48-3E1B95657BC7}"/>
          </ac:picMkLst>
        </pc:picChg>
        <pc:picChg chg="add mod ord">
          <ac:chgData name="Queenan, Shawn C" userId="S::215732@xcelenergy.com::8c031f49-b6da-4d8e-81e5-28871f6e56b6" providerId="AD" clId="Web-{98D24840-F21B-43FB-AD9A-F78C83895491}" dt="2019-03-04T22:38:08.630" v="55" actId="14100"/>
          <ac:picMkLst>
            <pc:docMk/>
            <pc:sldMk cId="2758574931" sldId="478"/>
            <ac:picMk id="25" creationId="{E87EA832-AD5B-471B-BA33-72A38E65A2C2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208015\Desktop\Main%20Folder\2018%20Solar%20Programs\M%20Docket%20Rule%20Making%20-%2017M-0694E\Workshop%20Solar%20Gardens%20Workshop\CSG%20Timelin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harry\Downloads\190612%20Solar%20Report%20with%20Coord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 b="1" i="0" baseline="0">
                <a:effectLst/>
              </a:rPr>
              <a:t>Battery Project Status</a:t>
            </a:r>
            <a:endParaRPr lang="en-US" sz="1800">
              <a:effectLst/>
            </a:endParaRP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Project sites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Sheet1!$A$2:$A$7</c:f>
              <c:strCache>
                <c:ptCount val="6"/>
                <c:pt idx="0">
                  <c:v>1) Documents &amp; Payments</c:v>
                </c:pt>
                <c:pt idx="1">
                  <c:v>2) Solar Installation Details</c:v>
                </c:pt>
                <c:pt idx="2">
                  <c:v>3) Engineering Review</c:v>
                </c:pt>
                <c:pt idx="3">
                  <c:v>4) Final Documentation</c:v>
                </c:pt>
                <c:pt idx="4">
                  <c:v>5) Meter Installation</c:v>
                </c:pt>
                <c:pt idx="5">
                  <c:v>6) Completed/Operational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18</c:v>
                </c:pt>
                <c:pt idx="1">
                  <c:v>6</c:v>
                </c:pt>
                <c:pt idx="2">
                  <c:v>20</c:v>
                </c:pt>
                <c:pt idx="3">
                  <c:v>65</c:v>
                </c:pt>
                <c:pt idx="4">
                  <c:v>7</c:v>
                </c:pt>
                <c:pt idx="5">
                  <c:v>282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Solar*Rewards Community Program Timeline</a:t>
            </a:r>
          </a:p>
        </c:rich>
      </c:tx>
      <c:layout>
        <c:manualLayout>
          <c:xMode val="edge"/>
          <c:yMode val="edge"/>
          <c:x val="0.2399037173924688"/>
          <c:y val="1.9491546483983466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2297246736775352"/>
          <c:y val="0.15943522572804891"/>
          <c:w val="0.51163952156987091"/>
          <c:h val="0.630325819201677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'CSG Program Capacity'!$B$4</c:f>
              <c:strCache>
                <c:ptCount val="1"/>
                <c:pt idx="0">
                  <c:v>RES Plan Annual Capacity (MW)</c:v>
                </c:pt>
              </c:strCache>
            </c:strRef>
          </c:tx>
          <c:invertIfNegative val="0"/>
          <c:cat>
            <c:numRef>
              <c:f>'CSG Program Capacity'!$C$3:$J$3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'CSG Program Capacity'!$C$4:$J$4</c:f>
              <c:numCache>
                <c:formatCode>_(* #,##0_);_(* \(#,##0\);_(* "-"??_);_(@_)</c:formatCode>
                <c:ptCount val="8"/>
                <c:pt idx="0">
                  <c:v>9</c:v>
                </c:pt>
                <c:pt idx="1">
                  <c:v>9</c:v>
                </c:pt>
                <c:pt idx="2">
                  <c:v>30</c:v>
                </c:pt>
                <c:pt idx="3">
                  <c:v>30</c:v>
                </c:pt>
                <c:pt idx="4">
                  <c:v>30</c:v>
                </c:pt>
                <c:pt idx="5">
                  <c:v>34</c:v>
                </c:pt>
                <c:pt idx="6">
                  <c:v>39</c:v>
                </c:pt>
                <c:pt idx="7">
                  <c:v>44</c:v>
                </c:pt>
              </c:numCache>
            </c:numRef>
          </c:val>
        </c:ser>
        <c:ser>
          <c:idx val="2"/>
          <c:order val="2"/>
          <c:tx>
            <c:strRef>
              <c:f>'CSG Program Capacity'!$B$6</c:f>
              <c:strCache>
                <c:ptCount val="1"/>
                <c:pt idx="0">
                  <c:v>Awarded Capacity (Annual)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Pt>
            <c:idx val="6"/>
            <c:invertIfNegative val="0"/>
            <c:bubble3D val="0"/>
          </c:dPt>
          <c:dPt>
            <c:idx val="7"/>
            <c:invertIfNegative val="0"/>
            <c:bubble3D val="0"/>
            <c:spPr>
              <a:pattFill prst="wdUpDiag">
                <a:fgClr>
                  <a:srgbClr val="00B050"/>
                </a:fgClr>
                <a:bgClr>
                  <a:schemeClr val="bg1"/>
                </a:bgClr>
              </a:pattFill>
            </c:spPr>
          </c:dPt>
          <c:cat>
            <c:numRef>
              <c:f>'CSG Program Capacity'!$C$3:$J$3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'CSG Program Capacity'!$C$6:$J$6</c:f>
              <c:numCache>
                <c:formatCode>General</c:formatCode>
                <c:ptCount val="8"/>
                <c:pt idx="0">
                  <c:v>9</c:v>
                </c:pt>
                <c:pt idx="1">
                  <c:v>9</c:v>
                </c:pt>
                <c:pt idx="2">
                  <c:v>0</c:v>
                </c:pt>
                <c:pt idx="3">
                  <c:v>29.5</c:v>
                </c:pt>
                <c:pt idx="4">
                  <c:v>59.5</c:v>
                </c:pt>
                <c:pt idx="5">
                  <c:v>4.5</c:v>
                </c:pt>
                <c:pt idx="6">
                  <c:v>69.5</c:v>
                </c:pt>
                <c:pt idx="7">
                  <c:v>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9512192"/>
        <c:axId val="109513728"/>
      </c:barChart>
      <c:lineChart>
        <c:grouping val="standard"/>
        <c:varyColors val="0"/>
        <c:ser>
          <c:idx val="1"/>
          <c:order val="1"/>
          <c:tx>
            <c:strRef>
              <c:f>'CSG Program Capacity'!$B$5</c:f>
              <c:strCache>
                <c:ptCount val="1"/>
                <c:pt idx="0">
                  <c:v>RES Plan Capacity (Cumulative)</c:v>
                </c:pt>
              </c:strCache>
            </c:strRef>
          </c:tx>
          <c:marker>
            <c:symbol val="none"/>
          </c:marker>
          <c:cat>
            <c:numRef>
              <c:f>'CSG Program Capacity'!$C$3:$J$3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'CSG Program Capacity'!$C$5:$J$5</c:f>
              <c:numCache>
                <c:formatCode>_(* #,##0_);_(* \(#,##0\);_(* "-"??_);_(@_)</c:formatCode>
                <c:ptCount val="8"/>
                <c:pt idx="0">
                  <c:v>9</c:v>
                </c:pt>
                <c:pt idx="1">
                  <c:v>18</c:v>
                </c:pt>
                <c:pt idx="2">
                  <c:v>48</c:v>
                </c:pt>
                <c:pt idx="3">
                  <c:v>78</c:v>
                </c:pt>
                <c:pt idx="4">
                  <c:v>108</c:v>
                </c:pt>
                <c:pt idx="5">
                  <c:v>142</c:v>
                </c:pt>
                <c:pt idx="6">
                  <c:v>181</c:v>
                </c:pt>
                <c:pt idx="7">
                  <c:v>225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'CSG Program Capacity'!$B$7</c:f>
              <c:strCache>
                <c:ptCount val="1"/>
                <c:pt idx="0">
                  <c:v>Awarded Capacity (Cumulative)</c:v>
                </c:pt>
              </c:strCache>
            </c:strRef>
          </c:tx>
          <c:marker>
            <c:symbol val="none"/>
          </c:marker>
          <c:dPt>
            <c:idx val="6"/>
            <c:bubble3D val="0"/>
            <c:spPr>
              <a:ln>
                <a:prstDash val="solid"/>
              </a:ln>
            </c:spPr>
          </c:dPt>
          <c:dPt>
            <c:idx val="7"/>
            <c:bubble3D val="0"/>
            <c:spPr>
              <a:ln w="38100" cmpd="dbl">
                <a:solidFill>
                  <a:schemeClr val="accent4">
                    <a:shade val="95000"/>
                    <a:satMod val="105000"/>
                  </a:schemeClr>
                </a:solidFill>
                <a:prstDash val="sysDash"/>
              </a:ln>
            </c:spPr>
          </c:dPt>
          <c:cat>
            <c:numRef>
              <c:f>'CSG Program Capacity'!$C$3:$J$3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'CSG Program Capacity'!$C$7:$J$7</c:f>
              <c:numCache>
                <c:formatCode>General</c:formatCode>
                <c:ptCount val="8"/>
                <c:pt idx="0">
                  <c:v>9</c:v>
                </c:pt>
                <c:pt idx="1">
                  <c:v>18</c:v>
                </c:pt>
                <c:pt idx="2">
                  <c:v>18</c:v>
                </c:pt>
                <c:pt idx="3">
                  <c:v>47.5</c:v>
                </c:pt>
                <c:pt idx="4">
                  <c:v>107</c:v>
                </c:pt>
                <c:pt idx="5">
                  <c:v>111.5</c:v>
                </c:pt>
                <c:pt idx="6">
                  <c:v>181</c:v>
                </c:pt>
                <c:pt idx="7">
                  <c:v>225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'CSG Program Capacity'!$B$8</c:f>
              <c:strCache>
                <c:ptCount val="1"/>
                <c:pt idx="0">
                  <c:v>Operational Capacity (Cumulative)</c:v>
                </c:pt>
              </c:strCache>
            </c:strRef>
          </c:tx>
          <c:marker>
            <c:symbol val="none"/>
          </c:marker>
          <c:dPt>
            <c:idx val="6"/>
            <c:bubble3D val="0"/>
            <c:spPr>
              <a:ln>
                <a:prstDash val="solid"/>
              </a:ln>
            </c:spPr>
          </c:dPt>
          <c:dPt>
            <c:idx val="7"/>
            <c:bubble3D val="0"/>
            <c:spPr>
              <a:ln>
                <a:prstDash val="sysDash"/>
              </a:ln>
            </c:spPr>
          </c:dPt>
          <c:cat>
            <c:numRef>
              <c:f>'CSG Program Capacity'!$C$3:$J$3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'CSG Program Capacity'!$C$8:$J$8</c:f>
              <c:numCache>
                <c:formatCode>General</c:formatCode>
                <c:ptCount val="8"/>
                <c:pt idx="1">
                  <c:v>2.39</c:v>
                </c:pt>
                <c:pt idx="2">
                  <c:v>9.57</c:v>
                </c:pt>
                <c:pt idx="3">
                  <c:v>16.559999999999999</c:v>
                </c:pt>
                <c:pt idx="4">
                  <c:v>18.05</c:v>
                </c:pt>
                <c:pt idx="5">
                  <c:v>33.46</c:v>
                </c:pt>
                <c:pt idx="6">
                  <c:v>80</c:v>
                </c:pt>
                <c:pt idx="7">
                  <c:v>140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512192"/>
        <c:axId val="109513728"/>
      </c:lineChart>
      <c:catAx>
        <c:axId val="109512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2400000"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109513728"/>
        <c:crosses val="autoZero"/>
        <c:auto val="1"/>
        <c:lblAlgn val="ctr"/>
        <c:lblOffset val="100"/>
        <c:noMultiLvlLbl val="0"/>
      </c:catAx>
      <c:valAx>
        <c:axId val="10951372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 b="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1400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Capacity (MW)</a:t>
                </a:r>
              </a:p>
            </c:rich>
          </c:tx>
          <c:layout/>
          <c:overlay val="0"/>
        </c:title>
        <c:numFmt formatCode="_(* #,##0_);_(* \(#,##0\);_(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1095121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211058852542757"/>
          <c:y val="0.30641184171787594"/>
          <c:w val="0.34715115644101535"/>
          <c:h val="0.38081170641259349"/>
        </c:manualLayout>
      </c:layout>
      <c:overlay val="0"/>
      <c:txPr>
        <a:bodyPr/>
        <a:lstStyle/>
        <a:p>
          <a:pPr>
            <a:defRPr sz="1000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Sheet5!$B$27</c:f>
              <c:strCache>
                <c:ptCount val="1"/>
                <c:pt idx="0">
                  <c:v>Application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Sheet5!$A$28:$A$57</c:f>
              <c:numCache>
                <c:formatCode>m/d/yyyy</c:formatCode>
                <c:ptCount val="30"/>
                <c:pt idx="0">
                  <c:v>42947</c:v>
                </c:pt>
                <c:pt idx="1">
                  <c:v>42978</c:v>
                </c:pt>
                <c:pt idx="2">
                  <c:v>43008</c:v>
                </c:pt>
                <c:pt idx="3">
                  <c:v>43039</c:v>
                </c:pt>
                <c:pt idx="4">
                  <c:v>43069</c:v>
                </c:pt>
                <c:pt idx="5">
                  <c:v>43100</c:v>
                </c:pt>
                <c:pt idx="6">
                  <c:v>43131</c:v>
                </c:pt>
                <c:pt idx="7">
                  <c:v>43159</c:v>
                </c:pt>
                <c:pt idx="8">
                  <c:v>43190</c:v>
                </c:pt>
                <c:pt idx="9">
                  <c:v>43220</c:v>
                </c:pt>
                <c:pt idx="10">
                  <c:v>43251</c:v>
                </c:pt>
                <c:pt idx="11">
                  <c:v>43281</c:v>
                </c:pt>
                <c:pt idx="12">
                  <c:v>43312</c:v>
                </c:pt>
                <c:pt idx="13">
                  <c:v>43343</c:v>
                </c:pt>
                <c:pt idx="14">
                  <c:v>43373</c:v>
                </c:pt>
                <c:pt idx="15">
                  <c:v>43404</c:v>
                </c:pt>
                <c:pt idx="16">
                  <c:v>43434</c:v>
                </c:pt>
                <c:pt idx="17">
                  <c:v>43465</c:v>
                </c:pt>
                <c:pt idx="18">
                  <c:v>43496</c:v>
                </c:pt>
                <c:pt idx="19">
                  <c:v>43524</c:v>
                </c:pt>
                <c:pt idx="20">
                  <c:v>43555</c:v>
                </c:pt>
                <c:pt idx="21">
                  <c:v>43585</c:v>
                </c:pt>
                <c:pt idx="22">
                  <c:v>43616</c:v>
                </c:pt>
                <c:pt idx="23">
                  <c:v>43646</c:v>
                </c:pt>
                <c:pt idx="24">
                  <c:v>43677</c:v>
                </c:pt>
                <c:pt idx="25">
                  <c:v>43708</c:v>
                </c:pt>
                <c:pt idx="26">
                  <c:v>43738</c:v>
                </c:pt>
                <c:pt idx="27">
                  <c:v>43769</c:v>
                </c:pt>
                <c:pt idx="28">
                  <c:v>43799</c:v>
                </c:pt>
                <c:pt idx="29">
                  <c:v>43830</c:v>
                </c:pt>
              </c:numCache>
            </c:numRef>
          </c:cat>
          <c:val>
            <c:numRef>
              <c:f>Sheet5!$B$28:$B$57</c:f>
              <c:numCache>
                <c:formatCode>General</c:formatCode>
                <c:ptCount val="30"/>
                <c:pt idx="0">
                  <c:v>2</c:v>
                </c:pt>
                <c:pt idx="1">
                  <c:v>13</c:v>
                </c:pt>
                <c:pt idx="2">
                  <c:v>20</c:v>
                </c:pt>
                <c:pt idx="3">
                  <c:v>24</c:v>
                </c:pt>
                <c:pt idx="4">
                  <c:v>51</c:v>
                </c:pt>
                <c:pt idx="5">
                  <c:v>60</c:v>
                </c:pt>
                <c:pt idx="6">
                  <c:v>67</c:v>
                </c:pt>
                <c:pt idx="7">
                  <c:v>70</c:v>
                </c:pt>
                <c:pt idx="8">
                  <c:v>77</c:v>
                </c:pt>
                <c:pt idx="9">
                  <c:v>84</c:v>
                </c:pt>
                <c:pt idx="10">
                  <c:v>101</c:v>
                </c:pt>
                <c:pt idx="11">
                  <c:v>105</c:v>
                </c:pt>
                <c:pt idx="12">
                  <c:v>108</c:v>
                </c:pt>
                <c:pt idx="13">
                  <c:v>114</c:v>
                </c:pt>
                <c:pt idx="14">
                  <c:v>114</c:v>
                </c:pt>
                <c:pt idx="15">
                  <c:v>126</c:v>
                </c:pt>
                <c:pt idx="16">
                  <c:v>133</c:v>
                </c:pt>
                <c:pt idx="17">
                  <c:v>142</c:v>
                </c:pt>
                <c:pt idx="18">
                  <c:v>154</c:v>
                </c:pt>
                <c:pt idx="19">
                  <c:v>169</c:v>
                </c:pt>
                <c:pt idx="20">
                  <c:v>183</c:v>
                </c:pt>
                <c:pt idx="21">
                  <c:v>191</c:v>
                </c:pt>
                <c:pt idx="22">
                  <c:v>202</c:v>
                </c:pt>
                <c:pt idx="23">
                  <c:v>211</c:v>
                </c:pt>
                <c:pt idx="24">
                  <c:v>220</c:v>
                </c:pt>
                <c:pt idx="25">
                  <c:v>228</c:v>
                </c:pt>
                <c:pt idx="26">
                  <c:v>237</c:v>
                </c:pt>
                <c:pt idx="27">
                  <c:v>245</c:v>
                </c:pt>
                <c:pt idx="28">
                  <c:v>254</c:v>
                </c:pt>
                <c:pt idx="29">
                  <c:v>262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E3F-4E37-8679-73B53DD6F5FD}"/>
            </c:ext>
          </c:extLst>
        </c:ser>
        <c:ser>
          <c:idx val="1"/>
          <c:order val="1"/>
          <c:tx>
            <c:strRef>
              <c:f>Sheet5!$C$27</c:f>
              <c:strCache>
                <c:ptCount val="1"/>
                <c:pt idx="0">
                  <c:v>Engineering Approval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Sheet5!$A$28:$A$57</c:f>
              <c:numCache>
                <c:formatCode>m/d/yyyy</c:formatCode>
                <c:ptCount val="30"/>
                <c:pt idx="0">
                  <c:v>42947</c:v>
                </c:pt>
                <c:pt idx="1">
                  <c:v>42978</c:v>
                </c:pt>
                <c:pt idx="2">
                  <c:v>43008</c:v>
                </c:pt>
                <c:pt idx="3">
                  <c:v>43039</c:v>
                </c:pt>
                <c:pt idx="4">
                  <c:v>43069</c:v>
                </c:pt>
                <c:pt idx="5">
                  <c:v>43100</c:v>
                </c:pt>
                <c:pt idx="6">
                  <c:v>43131</c:v>
                </c:pt>
                <c:pt idx="7">
                  <c:v>43159</c:v>
                </c:pt>
                <c:pt idx="8">
                  <c:v>43190</c:v>
                </c:pt>
                <c:pt idx="9">
                  <c:v>43220</c:v>
                </c:pt>
                <c:pt idx="10">
                  <c:v>43251</c:v>
                </c:pt>
                <c:pt idx="11">
                  <c:v>43281</c:v>
                </c:pt>
                <c:pt idx="12">
                  <c:v>43312</c:v>
                </c:pt>
                <c:pt idx="13">
                  <c:v>43343</c:v>
                </c:pt>
                <c:pt idx="14">
                  <c:v>43373</c:v>
                </c:pt>
                <c:pt idx="15">
                  <c:v>43404</c:v>
                </c:pt>
                <c:pt idx="16">
                  <c:v>43434</c:v>
                </c:pt>
                <c:pt idx="17">
                  <c:v>43465</c:v>
                </c:pt>
                <c:pt idx="18">
                  <c:v>43496</c:v>
                </c:pt>
                <c:pt idx="19">
                  <c:v>43524</c:v>
                </c:pt>
                <c:pt idx="20">
                  <c:v>43555</c:v>
                </c:pt>
                <c:pt idx="21">
                  <c:v>43585</c:v>
                </c:pt>
                <c:pt idx="22">
                  <c:v>43616</c:v>
                </c:pt>
                <c:pt idx="23">
                  <c:v>43646</c:v>
                </c:pt>
                <c:pt idx="24">
                  <c:v>43677</c:v>
                </c:pt>
                <c:pt idx="25">
                  <c:v>43708</c:v>
                </c:pt>
                <c:pt idx="26">
                  <c:v>43738</c:v>
                </c:pt>
                <c:pt idx="27">
                  <c:v>43769</c:v>
                </c:pt>
                <c:pt idx="28">
                  <c:v>43799</c:v>
                </c:pt>
                <c:pt idx="29">
                  <c:v>43830</c:v>
                </c:pt>
              </c:numCache>
            </c:numRef>
          </c:cat>
          <c:val>
            <c:numRef>
              <c:f>Sheet5!$C$28:$C$57</c:f>
              <c:numCache>
                <c:formatCode>General</c:formatCode>
                <c:ptCount val="30"/>
                <c:pt idx="0">
                  <c:v>0</c:v>
                </c:pt>
                <c:pt idx="1">
                  <c:v>2</c:v>
                </c:pt>
                <c:pt idx="2">
                  <c:v>15</c:v>
                </c:pt>
                <c:pt idx="3">
                  <c:v>20</c:v>
                </c:pt>
                <c:pt idx="4">
                  <c:v>28</c:v>
                </c:pt>
                <c:pt idx="5">
                  <c:v>42</c:v>
                </c:pt>
                <c:pt idx="6">
                  <c:v>48</c:v>
                </c:pt>
                <c:pt idx="7">
                  <c:v>55</c:v>
                </c:pt>
                <c:pt idx="8">
                  <c:v>61</c:v>
                </c:pt>
                <c:pt idx="9">
                  <c:v>62</c:v>
                </c:pt>
                <c:pt idx="10">
                  <c:v>86</c:v>
                </c:pt>
                <c:pt idx="11">
                  <c:v>95</c:v>
                </c:pt>
                <c:pt idx="12">
                  <c:v>100</c:v>
                </c:pt>
                <c:pt idx="13">
                  <c:v>104</c:v>
                </c:pt>
                <c:pt idx="14">
                  <c:v>108</c:v>
                </c:pt>
                <c:pt idx="15">
                  <c:v>112</c:v>
                </c:pt>
                <c:pt idx="16">
                  <c:v>123</c:v>
                </c:pt>
                <c:pt idx="17">
                  <c:v>130</c:v>
                </c:pt>
                <c:pt idx="18">
                  <c:v>135</c:v>
                </c:pt>
                <c:pt idx="19">
                  <c:v>147</c:v>
                </c:pt>
                <c:pt idx="20">
                  <c:v>169</c:v>
                </c:pt>
                <c:pt idx="21">
                  <c:v>178</c:v>
                </c:pt>
                <c:pt idx="22">
                  <c:v>196</c:v>
                </c:pt>
                <c:pt idx="23">
                  <c:v>203</c:v>
                </c:pt>
                <c:pt idx="24">
                  <c:v>212</c:v>
                </c:pt>
                <c:pt idx="25">
                  <c:v>220</c:v>
                </c:pt>
                <c:pt idx="26">
                  <c:v>229</c:v>
                </c:pt>
                <c:pt idx="27">
                  <c:v>237</c:v>
                </c:pt>
                <c:pt idx="28">
                  <c:v>245</c:v>
                </c:pt>
                <c:pt idx="29">
                  <c:v>254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E3F-4E37-8679-73B53DD6F5FD}"/>
            </c:ext>
          </c:extLst>
        </c:ser>
        <c:ser>
          <c:idx val="2"/>
          <c:order val="2"/>
          <c:tx>
            <c:strRef>
              <c:f>Sheet5!$D$27</c:f>
              <c:strCache>
                <c:ptCount val="1"/>
                <c:pt idx="0">
                  <c:v>Installation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Sheet5!$A$28:$A$57</c:f>
              <c:numCache>
                <c:formatCode>m/d/yyyy</c:formatCode>
                <c:ptCount val="30"/>
                <c:pt idx="0">
                  <c:v>42947</c:v>
                </c:pt>
                <c:pt idx="1">
                  <c:v>42978</c:v>
                </c:pt>
                <c:pt idx="2">
                  <c:v>43008</c:v>
                </c:pt>
                <c:pt idx="3">
                  <c:v>43039</c:v>
                </c:pt>
                <c:pt idx="4">
                  <c:v>43069</c:v>
                </c:pt>
                <c:pt idx="5">
                  <c:v>43100</c:v>
                </c:pt>
                <c:pt idx="6">
                  <c:v>43131</c:v>
                </c:pt>
                <c:pt idx="7">
                  <c:v>43159</c:v>
                </c:pt>
                <c:pt idx="8">
                  <c:v>43190</c:v>
                </c:pt>
                <c:pt idx="9">
                  <c:v>43220</c:v>
                </c:pt>
                <c:pt idx="10">
                  <c:v>43251</c:v>
                </c:pt>
                <c:pt idx="11">
                  <c:v>43281</c:v>
                </c:pt>
                <c:pt idx="12">
                  <c:v>43312</c:v>
                </c:pt>
                <c:pt idx="13">
                  <c:v>43343</c:v>
                </c:pt>
                <c:pt idx="14">
                  <c:v>43373</c:v>
                </c:pt>
                <c:pt idx="15">
                  <c:v>43404</c:v>
                </c:pt>
                <c:pt idx="16">
                  <c:v>43434</c:v>
                </c:pt>
                <c:pt idx="17">
                  <c:v>43465</c:v>
                </c:pt>
                <c:pt idx="18">
                  <c:v>43496</c:v>
                </c:pt>
                <c:pt idx="19">
                  <c:v>43524</c:v>
                </c:pt>
                <c:pt idx="20">
                  <c:v>43555</c:v>
                </c:pt>
                <c:pt idx="21">
                  <c:v>43585</c:v>
                </c:pt>
                <c:pt idx="22">
                  <c:v>43616</c:v>
                </c:pt>
                <c:pt idx="23">
                  <c:v>43646</c:v>
                </c:pt>
                <c:pt idx="24">
                  <c:v>43677</c:v>
                </c:pt>
                <c:pt idx="25">
                  <c:v>43708</c:v>
                </c:pt>
                <c:pt idx="26">
                  <c:v>43738</c:v>
                </c:pt>
                <c:pt idx="27">
                  <c:v>43769</c:v>
                </c:pt>
                <c:pt idx="28">
                  <c:v>43799</c:v>
                </c:pt>
                <c:pt idx="29">
                  <c:v>43830</c:v>
                </c:pt>
              </c:numCache>
            </c:numRef>
          </c:cat>
          <c:val>
            <c:numRef>
              <c:f>Sheet5!$D$28:$D$57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7</c:v>
                </c:pt>
                <c:pt idx="3">
                  <c:v>15</c:v>
                </c:pt>
                <c:pt idx="4">
                  <c:v>28</c:v>
                </c:pt>
                <c:pt idx="5">
                  <c:v>38</c:v>
                </c:pt>
                <c:pt idx="6">
                  <c:v>50</c:v>
                </c:pt>
                <c:pt idx="7">
                  <c:v>60</c:v>
                </c:pt>
                <c:pt idx="8">
                  <c:v>66</c:v>
                </c:pt>
                <c:pt idx="9">
                  <c:v>69</c:v>
                </c:pt>
                <c:pt idx="10">
                  <c:v>79</c:v>
                </c:pt>
                <c:pt idx="11">
                  <c:v>99</c:v>
                </c:pt>
                <c:pt idx="12">
                  <c:v>99</c:v>
                </c:pt>
                <c:pt idx="13">
                  <c:v>102</c:v>
                </c:pt>
                <c:pt idx="14">
                  <c:v>105</c:v>
                </c:pt>
                <c:pt idx="15">
                  <c:v>109</c:v>
                </c:pt>
                <c:pt idx="16">
                  <c:v>112</c:v>
                </c:pt>
                <c:pt idx="17">
                  <c:v>118</c:v>
                </c:pt>
                <c:pt idx="18">
                  <c:v>125</c:v>
                </c:pt>
                <c:pt idx="19">
                  <c:v>133</c:v>
                </c:pt>
                <c:pt idx="20">
                  <c:v>141</c:v>
                </c:pt>
                <c:pt idx="21">
                  <c:v>147</c:v>
                </c:pt>
                <c:pt idx="22">
                  <c:v>156</c:v>
                </c:pt>
                <c:pt idx="23">
                  <c:v>171</c:v>
                </c:pt>
                <c:pt idx="24">
                  <c:v>178</c:v>
                </c:pt>
                <c:pt idx="25">
                  <c:v>186</c:v>
                </c:pt>
                <c:pt idx="26">
                  <c:v>193</c:v>
                </c:pt>
                <c:pt idx="27">
                  <c:v>200</c:v>
                </c:pt>
                <c:pt idx="28">
                  <c:v>207</c:v>
                </c:pt>
                <c:pt idx="29">
                  <c:v>214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E3F-4E37-8679-73B53DD6F5FD}"/>
            </c:ext>
          </c:extLst>
        </c:ser>
        <c:ser>
          <c:idx val="3"/>
          <c:order val="3"/>
          <c:tx>
            <c:strRef>
              <c:f>Sheet5!$E$27</c:f>
              <c:strCache>
                <c:ptCount val="1"/>
                <c:pt idx="0">
                  <c:v>Interconnection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Sheet5!$A$28:$A$57</c:f>
              <c:numCache>
                <c:formatCode>m/d/yyyy</c:formatCode>
                <c:ptCount val="30"/>
                <c:pt idx="0">
                  <c:v>42947</c:v>
                </c:pt>
                <c:pt idx="1">
                  <c:v>42978</c:v>
                </c:pt>
                <c:pt idx="2">
                  <c:v>43008</c:v>
                </c:pt>
                <c:pt idx="3">
                  <c:v>43039</c:v>
                </c:pt>
                <c:pt idx="4">
                  <c:v>43069</c:v>
                </c:pt>
                <c:pt idx="5">
                  <c:v>43100</c:v>
                </c:pt>
                <c:pt idx="6">
                  <c:v>43131</c:v>
                </c:pt>
                <c:pt idx="7">
                  <c:v>43159</c:v>
                </c:pt>
                <c:pt idx="8">
                  <c:v>43190</c:v>
                </c:pt>
                <c:pt idx="9">
                  <c:v>43220</c:v>
                </c:pt>
                <c:pt idx="10">
                  <c:v>43251</c:v>
                </c:pt>
                <c:pt idx="11">
                  <c:v>43281</c:v>
                </c:pt>
                <c:pt idx="12">
                  <c:v>43312</c:v>
                </c:pt>
                <c:pt idx="13">
                  <c:v>43343</c:v>
                </c:pt>
                <c:pt idx="14">
                  <c:v>43373</c:v>
                </c:pt>
                <c:pt idx="15">
                  <c:v>43404</c:v>
                </c:pt>
                <c:pt idx="16">
                  <c:v>43434</c:v>
                </c:pt>
                <c:pt idx="17">
                  <c:v>43465</c:v>
                </c:pt>
                <c:pt idx="18">
                  <c:v>43496</c:v>
                </c:pt>
                <c:pt idx="19">
                  <c:v>43524</c:v>
                </c:pt>
                <c:pt idx="20">
                  <c:v>43555</c:v>
                </c:pt>
                <c:pt idx="21">
                  <c:v>43585</c:v>
                </c:pt>
                <c:pt idx="22">
                  <c:v>43616</c:v>
                </c:pt>
                <c:pt idx="23">
                  <c:v>43646</c:v>
                </c:pt>
                <c:pt idx="24">
                  <c:v>43677</c:v>
                </c:pt>
                <c:pt idx="25">
                  <c:v>43708</c:v>
                </c:pt>
                <c:pt idx="26">
                  <c:v>43738</c:v>
                </c:pt>
                <c:pt idx="27">
                  <c:v>43769</c:v>
                </c:pt>
                <c:pt idx="28">
                  <c:v>43799</c:v>
                </c:pt>
                <c:pt idx="29">
                  <c:v>43830</c:v>
                </c:pt>
              </c:numCache>
            </c:numRef>
          </c:cat>
          <c:val>
            <c:numRef>
              <c:f>Sheet5!$E$28:$E$57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12</c:v>
                </c:pt>
                <c:pt idx="5">
                  <c:v>13</c:v>
                </c:pt>
                <c:pt idx="6">
                  <c:v>21</c:v>
                </c:pt>
                <c:pt idx="7">
                  <c:v>25</c:v>
                </c:pt>
                <c:pt idx="8">
                  <c:v>33</c:v>
                </c:pt>
                <c:pt idx="9">
                  <c:v>36</c:v>
                </c:pt>
                <c:pt idx="10">
                  <c:v>44</c:v>
                </c:pt>
                <c:pt idx="11">
                  <c:v>58</c:v>
                </c:pt>
                <c:pt idx="12">
                  <c:v>73</c:v>
                </c:pt>
                <c:pt idx="13">
                  <c:v>86</c:v>
                </c:pt>
                <c:pt idx="14">
                  <c:v>95</c:v>
                </c:pt>
                <c:pt idx="15">
                  <c:v>98</c:v>
                </c:pt>
                <c:pt idx="16">
                  <c:v>102</c:v>
                </c:pt>
                <c:pt idx="17">
                  <c:v>106</c:v>
                </c:pt>
                <c:pt idx="18">
                  <c:v>111</c:v>
                </c:pt>
                <c:pt idx="19">
                  <c:v>116</c:v>
                </c:pt>
                <c:pt idx="20">
                  <c:v>123</c:v>
                </c:pt>
                <c:pt idx="21">
                  <c:v>133</c:v>
                </c:pt>
                <c:pt idx="22">
                  <c:v>140</c:v>
                </c:pt>
                <c:pt idx="23">
                  <c:v>152</c:v>
                </c:pt>
                <c:pt idx="24">
                  <c:v>159</c:v>
                </c:pt>
                <c:pt idx="25">
                  <c:v>166</c:v>
                </c:pt>
                <c:pt idx="26">
                  <c:v>173</c:v>
                </c:pt>
                <c:pt idx="27">
                  <c:v>180</c:v>
                </c:pt>
                <c:pt idx="28">
                  <c:v>187</c:v>
                </c:pt>
                <c:pt idx="29">
                  <c:v>194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8E3F-4E37-8679-73B53DD6F5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78240"/>
        <c:axId val="4985216"/>
      </c:lineChart>
      <c:dateAx>
        <c:axId val="4778240"/>
        <c:scaling>
          <c:orientation val="minMax"/>
          <c:max val="43861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5216"/>
        <c:crosses val="autoZero"/>
        <c:auto val="1"/>
        <c:lblOffset val="100"/>
        <c:baseTimeUnit val="months"/>
        <c:majorUnit val="3"/>
        <c:majorTimeUnit val="months"/>
      </c:dateAx>
      <c:valAx>
        <c:axId val="498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78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F1183D-9F66-4691-AABB-1CB422A3E16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9FB6E-7116-44DA-9184-02E5E6C99C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91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D4E706A-5310-4F58-816D-B9663BDF1DF7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3414010-A5E8-40F7-B610-FD89FDCD82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011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14010-A5E8-40F7-B610-FD89FDCD82F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12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14010-A5E8-40F7-B610-FD89FDCD82F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938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Over 80 MW </a:t>
            </a:r>
            <a:r>
              <a:rPr lang="en-US" dirty="0" err="1" smtClean="0"/>
              <a:t>opperational</a:t>
            </a:r>
            <a:r>
              <a:rPr lang="en-US" smtClean="0"/>
              <a:t> today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14010-A5E8-40F7-B610-FD89FDCD82F1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972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911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0482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8475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9909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0918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9132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1463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7768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774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3788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14010-A5E8-40F7-B610-FD89FDCD82F1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761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2133600"/>
            <a:ext cx="6019800" cy="685800"/>
          </a:xfrm>
        </p:spPr>
        <p:txBody>
          <a:bodyPr anchor="t"/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Today’s presentation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3124200"/>
            <a:ext cx="6019800" cy="685800"/>
          </a:xfrm>
        </p:spPr>
        <p:txBody>
          <a:bodyPr anchor="ctr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4114800"/>
            <a:ext cx="6019800" cy="685800"/>
          </a:xfrm>
        </p:spPr>
        <p:txBody>
          <a:bodyPr anchor="ctr"/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4800" y="624840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96272A9-6FE0-4626-AEC7-32312B63510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964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304800" y="1676400"/>
            <a:ext cx="8534400" cy="4114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69863" indent="-169863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chemeClr val="tx1">
                  <a:lumMod val="85000"/>
                  <a:lumOff val="15000"/>
                </a:schemeClr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084263" indent="-169863">
              <a:buClr>
                <a:schemeClr val="tx1">
                  <a:lumMod val="85000"/>
                  <a:lumOff val="15000"/>
                </a:schemeClr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541463" indent="-169863">
              <a:buClr>
                <a:schemeClr val="tx1">
                  <a:lumMod val="85000"/>
                  <a:lumOff val="15000"/>
                </a:schemeClr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998663" indent="-169863">
              <a:buClr>
                <a:schemeClr val="tx1">
                  <a:lumMod val="85000"/>
                  <a:lumOff val="15000"/>
                </a:schemeClr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304800" y="493421"/>
            <a:ext cx="7010400" cy="8781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 b="0" cap="none" baseline="0">
                <a:solidFill>
                  <a:srgbClr val="D81E0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153633" y="21266"/>
            <a:ext cx="5334000" cy="217967"/>
          </a:xfrm>
        </p:spPr>
        <p:txBody>
          <a:bodyPr anchor="ctr"/>
          <a:lstStyle>
            <a:lvl1pPr marL="0" indent="0" algn="r">
              <a:buNone/>
              <a:defRPr sz="1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4800" y="624840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96272A9-6FE0-4626-AEC7-32312B63510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352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1151965" y="-9537"/>
            <a:ext cx="5334000" cy="217967"/>
          </a:xfrm>
        </p:spPr>
        <p:txBody>
          <a:bodyPr/>
          <a:lstStyle>
            <a:lvl1pPr marL="0" indent="0" algn="r">
              <a:buNone/>
              <a:defRPr sz="1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4800" y="624840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96272A9-6FE0-4626-AEC7-32312B63510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innerShdw blurRad="381000">
              <a:schemeClr val="tx1">
                <a:lumMod val="75000"/>
                <a:lumOff val="25000"/>
                <a:alpha val="62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304800" y="2907030"/>
            <a:ext cx="8534400" cy="103632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none" spc="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/ Chapter Slide</a:t>
            </a:r>
          </a:p>
        </p:txBody>
      </p:sp>
    </p:spTree>
    <p:extLst>
      <p:ext uri="{BB962C8B-B14F-4D97-AF65-F5344CB8AC3E}">
        <p14:creationId xmlns:p14="http://schemas.microsoft.com/office/powerpoint/2010/main" val="298055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4800" y="624840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96272A9-6FE0-4626-AEC7-32312B63510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304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304800" y="1676400"/>
            <a:ext cx="8534400" cy="4114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69863" indent="-169863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084263" indent="-169863">
              <a:buClr>
                <a:schemeClr val="tx1">
                  <a:lumMod val="75000"/>
                  <a:lumOff val="25000"/>
                </a:schemeClr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541463" indent="-169863">
              <a:buClr>
                <a:schemeClr val="tx1">
                  <a:lumMod val="75000"/>
                  <a:lumOff val="25000"/>
                </a:schemeClr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998663" indent="-169863">
              <a:buClr>
                <a:schemeClr val="tx1">
                  <a:lumMod val="75000"/>
                  <a:lumOff val="25000"/>
                </a:schemeClr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304800" y="417221"/>
            <a:ext cx="8534400" cy="8781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800" b="1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166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96272A9-6FE0-4626-AEC7-32312B63510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0273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E45B-4191-42C9-A56F-1FBBD8C144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F7A9D-D1BF-4B3D-A8B7-5BB6DE82935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610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E45B-4191-42C9-A56F-1FBBD8C144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F7A9D-D1BF-4B3D-A8B7-5BB6DE82935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702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E45B-4191-42C9-A56F-1FBBD8C144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F7A9D-D1BF-4B3D-A8B7-5BB6DE82935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804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E45B-4191-42C9-A56F-1FBBD8C144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F7A9D-D1BF-4B3D-A8B7-5BB6DE82935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703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E45B-4191-42C9-A56F-1FBBD8C144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F7A9D-D1BF-4B3D-A8B7-5BB6DE82935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30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E45B-4191-42C9-A56F-1FBBD8C144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F7A9D-D1BF-4B3D-A8B7-5BB6DE82935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782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E45B-4191-42C9-A56F-1FBBD8C144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F7A9D-D1BF-4B3D-A8B7-5BB6DE82935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520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E45B-4191-42C9-A56F-1FBBD8C144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F7A9D-D1BF-4B3D-A8B7-5BB6DE82935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7000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E45B-4191-42C9-A56F-1FBBD8C144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F7A9D-D1BF-4B3D-A8B7-5BB6DE82935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755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E45B-4191-42C9-A56F-1FBBD8C144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F7A9D-D1BF-4B3D-A8B7-5BB6DE82935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4253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E45B-4191-42C9-A56F-1FBBD8C144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F7A9D-D1BF-4B3D-A8B7-5BB6DE82935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4799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457647" y="340294"/>
            <a:ext cx="7715249" cy="76312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219" b="0" i="1" u="none" strike="noStrike" cap="none">
                <a:solidFill>
                  <a:srgbClr val="53585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64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64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64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64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321457" marR="0" lvl="5" indent="0" algn="ctr" rtl="0">
              <a:spcBef>
                <a:spcPts val="0"/>
              </a:spcBef>
              <a:spcAft>
                <a:spcPts val="0"/>
              </a:spcAft>
              <a:buNone/>
              <a:defRPr sz="464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642915" marR="0" lvl="6" indent="0" algn="ctr" rtl="0">
              <a:spcBef>
                <a:spcPts val="0"/>
              </a:spcBef>
              <a:spcAft>
                <a:spcPts val="0"/>
              </a:spcAft>
              <a:buNone/>
              <a:defRPr sz="464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964372" marR="0" lvl="7" indent="0" algn="ctr" rtl="0">
              <a:spcBef>
                <a:spcPts val="0"/>
              </a:spcBef>
              <a:spcAft>
                <a:spcPts val="0"/>
              </a:spcAft>
              <a:buNone/>
              <a:defRPr sz="464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1285829" marR="0" lvl="8" indent="0" algn="ctr" rtl="0">
              <a:spcBef>
                <a:spcPts val="0"/>
              </a:spcBef>
              <a:spcAft>
                <a:spcPts val="0"/>
              </a:spcAft>
              <a:buNone/>
              <a:defRPr sz="464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457647" y="1581280"/>
            <a:ext cx="7715249" cy="43658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41093" marR="0" lvl="0" indent="-241093" algn="l" rtl="0">
              <a:spcBef>
                <a:spcPts val="2953"/>
              </a:spcBef>
              <a:spcAft>
                <a:spcPts val="0"/>
              </a:spcAft>
              <a:buNone/>
              <a:defRPr sz="2109" b="0" i="0" u="none" strike="noStrike" cap="none">
                <a:solidFill>
                  <a:srgbClr val="53585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160729" marR="0" lvl="1" indent="160729" algn="l" rtl="0">
              <a:spcBef>
                <a:spcPts val="2953"/>
              </a:spcBef>
              <a:spcAft>
                <a:spcPts val="0"/>
              </a:spcAft>
              <a:buNone/>
              <a:defRPr sz="2109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321457" marR="0" lvl="2" indent="321457" algn="l" rtl="0">
              <a:spcBef>
                <a:spcPts val="2953"/>
              </a:spcBef>
              <a:spcAft>
                <a:spcPts val="0"/>
              </a:spcAft>
              <a:buNone/>
              <a:defRPr sz="2109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482186" marR="0" lvl="3" indent="482186" algn="l" rtl="0">
              <a:spcBef>
                <a:spcPts val="2953"/>
              </a:spcBef>
              <a:spcAft>
                <a:spcPts val="0"/>
              </a:spcAft>
              <a:buNone/>
              <a:defRPr sz="2109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642915" marR="0" lvl="4" indent="642915" algn="l" rtl="0">
              <a:spcBef>
                <a:spcPts val="2953"/>
              </a:spcBef>
              <a:spcAft>
                <a:spcPts val="0"/>
              </a:spcAft>
              <a:buNone/>
              <a:defRPr sz="2109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964372" marR="0" lvl="5" indent="0" algn="l" rtl="0">
              <a:spcBef>
                <a:spcPts val="2953"/>
              </a:spcBef>
              <a:spcAft>
                <a:spcPts val="0"/>
              </a:spcAft>
              <a:buNone/>
              <a:defRPr sz="2109" b="0" i="0" u="none" strike="noStrike" cap="none">
                <a:solidFill>
                  <a:srgbClr val="5C667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1285829" marR="0" lvl="6" indent="0" algn="l" rtl="0">
              <a:spcBef>
                <a:spcPts val="2953"/>
              </a:spcBef>
              <a:spcAft>
                <a:spcPts val="0"/>
              </a:spcAft>
              <a:buNone/>
              <a:defRPr sz="2109" b="0" i="0" u="none" strike="noStrike" cap="none">
                <a:solidFill>
                  <a:srgbClr val="5C667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1607287" marR="0" lvl="7" indent="0" algn="l" rtl="0">
              <a:spcBef>
                <a:spcPts val="2953"/>
              </a:spcBef>
              <a:spcAft>
                <a:spcPts val="0"/>
              </a:spcAft>
              <a:buNone/>
              <a:defRPr sz="2109" b="0" i="0" u="none" strike="noStrike" cap="none">
                <a:solidFill>
                  <a:srgbClr val="5C667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1928744" marR="0" lvl="8" indent="0" algn="l" rtl="0">
              <a:spcBef>
                <a:spcPts val="2953"/>
              </a:spcBef>
              <a:spcAft>
                <a:spcPts val="0"/>
              </a:spcAft>
              <a:buNone/>
              <a:defRPr sz="2109" b="0" i="0" u="none" strike="noStrike" cap="none">
                <a:solidFill>
                  <a:srgbClr val="5C667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17844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493421"/>
            <a:ext cx="6934200" cy="8781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799" y="1384002"/>
            <a:ext cx="8534401" cy="46357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4800" y="624840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96272A9-6FE0-4626-AEC7-32312B63510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954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5" r:id="rId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b="0" kern="1200" cap="none" baseline="0">
          <a:solidFill>
            <a:srgbClr val="D81E05"/>
          </a:solidFill>
          <a:effectLst/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33363" indent="-233363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90563" indent="-233363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–"/>
        <a:defRPr sz="1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»"/>
        <a:defRPr sz="1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FE45B-4191-42C9-A56F-1FBBD8C144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F7A9D-D1BF-4B3D-A8B7-5BB6DE82935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14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16.emf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17.emf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18.emf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19.emf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7.xml"/><Relationship Id="rId5" Type="http://schemas.openxmlformats.org/officeDocument/2006/relationships/chart" Target="../charts/chart3.xml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20.emf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21.jpg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22.jpg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200" b="1" dirty="0"/>
              <a:t>General Stakeholder Group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381000" y="3352800"/>
            <a:ext cx="6019800" cy="685800"/>
          </a:xfrm>
        </p:spPr>
        <p:txBody>
          <a:bodyPr/>
          <a:lstStyle/>
          <a:p>
            <a:r>
              <a:rPr lang="en-US" sz="2800" dirty="0" smtClean="0"/>
              <a:t>Q2 </a:t>
            </a:r>
            <a:r>
              <a:rPr lang="en-US" sz="2800" dirty="0"/>
              <a:t>2019 Meeting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400" b="0" dirty="0" smtClean="0"/>
              <a:t>June 18, </a:t>
            </a:r>
            <a:r>
              <a:rPr lang="en-US" sz="2400" b="0" dirty="0"/>
              <a:t>2019 (</a:t>
            </a:r>
            <a:r>
              <a:rPr lang="en-US" sz="2400" b="0" dirty="0" smtClean="0"/>
              <a:t>1:30PM </a:t>
            </a:r>
            <a:r>
              <a:rPr lang="en-US" sz="2400" b="0" dirty="0"/>
              <a:t>– </a:t>
            </a:r>
            <a:r>
              <a:rPr lang="en-US" sz="2400" b="0" dirty="0" smtClean="0"/>
              <a:t>4:30PM</a:t>
            </a:r>
            <a:r>
              <a:rPr lang="en-US" sz="2400" b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71668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AGENDA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General Stakeholder Group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0" y="6673850"/>
            <a:ext cx="609600" cy="212725"/>
          </a:xfrm>
        </p:spPr>
        <p:txBody>
          <a:bodyPr/>
          <a:lstStyle/>
          <a:p>
            <a:fld id="{396272A9-6FE0-4626-AEC7-32312B635104}" type="slidenum">
              <a:rPr lang="en-US" smtClean="0">
                <a:solidFill>
                  <a:schemeClr val="bg1"/>
                </a:solidFill>
              </a:rPr>
              <a:pPr/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4" y="1600200"/>
            <a:ext cx="7881256" cy="367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602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Rulemaking Status</a:t>
            </a:r>
          </a:p>
          <a:p>
            <a:r>
              <a:rPr lang="en-US" dirty="0" smtClean="0"/>
              <a:t>Other filings:</a:t>
            </a:r>
          </a:p>
          <a:p>
            <a:pPr lvl="1"/>
            <a:r>
              <a:rPr lang="en-US" dirty="0" smtClean="0"/>
              <a:t>Electric Rate Case</a:t>
            </a:r>
          </a:p>
          <a:p>
            <a:pPr lvl="1"/>
            <a:r>
              <a:rPr lang="en-US" dirty="0" smtClean="0"/>
              <a:t>EV Tariff Filing</a:t>
            </a:r>
          </a:p>
          <a:p>
            <a:pPr lvl="1"/>
            <a:r>
              <a:rPr lang="en-US" dirty="0" smtClean="0"/>
              <a:t>Community Resiliency Initiative Filing</a:t>
            </a:r>
          </a:p>
          <a:p>
            <a:pPr lvl="1"/>
            <a:r>
              <a:rPr lang="en-US" dirty="0" smtClean="0"/>
              <a:t>Others???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Regulatory Update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96272A9-6FE0-4626-AEC7-32312B635104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General Stakeholder Group</a:t>
            </a:r>
          </a:p>
        </p:txBody>
      </p:sp>
    </p:spTree>
    <p:extLst>
      <p:ext uri="{BB962C8B-B14F-4D97-AF65-F5344CB8AC3E}">
        <p14:creationId xmlns:p14="http://schemas.microsoft.com/office/powerpoint/2010/main" val="3107984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Filed on May, 31 2019 and is now publically available </a:t>
            </a:r>
          </a:p>
          <a:p>
            <a:endParaRPr lang="en-US" dirty="0" smtClean="0"/>
          </a:p>
          <a:p>
            <a:r>
              <a:rPr lang="en-US" dirty="0" smtClean="0"/>
              <a:t>Notable sections for the SRC program include Attachments G and I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2018 RES Compliance Report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96272A9-6FE0-4626-AEC7-32312B635104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General Stakeholder Group</a:t>
            </a:r>
          </a:p>
        </p:txBody>
      </p:sp>
    </p:spTree>
    <p:extLst>
      <p:ext uri="{BB962C8B-B14F-4D97-AF65-F5344CB8AC3E}">
        <p14:creationId xmlns:p14="http://schemas.microsoft.com/office/powerpoint/2010/main" val="2096802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Planning to file on June, 28</a:t>
            </a:r>
          </a:p>
          <a:p>
            <a:endParaRPr lang="en-US" dirty="0"/>
          </a:p>
          <a:p>
            <a:r>
              <a:rPr lang="en-US" dirty="0" smtClean="0"/>
              <a:t>Largely seen as a bridge plan with limited changes from the 2017 RE Plan</a:t>
            </a:r>
          </a:p>
          <a:p>
            <a:endParaRPr lang="en-US" dirty="0"/>
          </a:p>
          <a:p>
            <a:r>
              <a:rPr lang="en-US" dirty="0" smtClean="0"/>
              <a:t>Next RES plan will align with the ERP cycle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2020 Renewable Energy Plan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96272A9-6FE0-4626-AEC7-32312B635104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General Stakeholder Group</a:t>
            </a:r>
          </a:p>
        </p:txBody>
      </p:sp>
    </p:spTree>
    <p:extLst>
      <p:ext uri="{BB962C8B-B14F-4D97-AF65-F5344CB8AC3E}">
        <p14:creationId xmlns:p14="http://schemas.microsoft.com/office/powerpoint/2010/main" val="4031626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Annual Solar*Rewards Program </a:t>
            </a:r>
            <a:r>
              <a:rPr lang="en-US" sz="2800" dirty="0"/>
              <a:t>C</a:t>
            </a:r>
            <a:r>
              <a:rPr lang="en-US" sz="2800" dirty="0" smtClean="0"/>
              <a:t>apacity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96272A9-6FE0-4626-AEC7-32312B635104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6417150"/>
              </p:ext>
            </p:extLst>
          </p:nvPr>
        </p:nvGraphicFramePr>
        <p:xfrm>
          <a:off x="304800" y="1371600"/>
          <a:ext cx="8610598" cy="4780432"/>
        </p:xfrm>
        <a:graphic>
          <a:graphicData uri="http://schemas.openxmlformats.org/drawingml/2006/table">
            <a:tbl>
              <a:tblPr firstRow="1" firstCol="1" bandRow="1"/>
              <a:tblGrid>
                <a:gridCol w="1889293"/>
                <a:gridCol w="1832043"/>
                <a:gridCol w="1087776"/>
                <a:gridCol w="1900743"/>
                <a:gridCol w="1900743"/>
              </a:tblGrid>
              <a:tr h="172298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S*R Program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Key Program Characteristics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2019 (MW)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Recommended Capacity (MW)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22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2020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2021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62104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3680" algn="l"/>
                        </a:tabLs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Small (&lt;25 kW)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$0.005 / kWh – Retain Current REC Incentive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Elimination of Option B (24 MW 2019)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 Months – Retain Current Project Timeline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Production meter costs follow system owner.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24 (Option A)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42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3680" algn="l"/>
                        </a:tabLs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Small – CEO Res. Pilot – 300 Projects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$2/watt Installation &amp; $0.034/kWh Incentive Funding from RESA.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DOE funding up to $3,545/home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 </a:t>
                      </a:r>
                      <a:r>
                        <a:rPr lang="en-US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(Projects Est.)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Carryover Pilot to Completion &amp; Report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Discuss options with CEO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789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Medium (25.01 – 500 kW)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$0.0375/kWh – Retain Current REC Incentive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Moves 4MW to S*RC Std. Offer.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Extend Project Timeline from 12 to 18 months.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 (6 MW Qtrly.)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 (5 MW </a:t>
                      </a:r>
                      <a:r>
                        <a:rPr lang="en-US" sz="12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Qtrly</a:t>
                      </a: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 (5 MW </a:t>
                      </a:r>
                      <a:r>
                        <a:rPr lang="en-US" sz="12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Qtrly</a:t>
                      </a: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3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Large (&gt;500 kW)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Roll unused 2020 capacity to 2021.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Up to 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Up to 14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298">
                <a:tc gridSpan="2">
                  <a:txBody>
                    <a:bodyPr/>
                    <a:lstStyle/>
                    <a:p>
                      <a:pPr marL="21717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Total S*R S/M/L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62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46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46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93" marR="43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</a:tbl>
          </a:graphicData>
        </a:graphic>
      </p:graphicFrame>
      <p:sp>
        <p:nvSpPr>
          <p:cNvPr id="7" name="Text Placeholder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General Stakeholder Group</a:t>
            </a:r>
          </a:p>
        </p:txBody>
      </p:sp>
    </p:spTree>
    <p:extLst>
      <p:ext uri="{BB962C8B-B14F-4D97-AF65-F5344CB8AC3E}">
        <p14:creationId xmlns:p14="http://schemas.microsoft.com/office/powerpoint/2010/main" val="324994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Annual </a:t>
            </a:r>
            <a:r>
              <a:rPr lang="en-US" sz="2800" dirty="0" smtClean="0"/>
              <a:t>SRC </a:t>
            </a:r>
            <a:r>
              <a:rPr lang="en-US" sz="2800" dirty="0"/>
              <a:t>Program Capacity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96272A9-6FE0-4626-AEC7-32312B635104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6412908"/>
              </p:ext>
            </p:extLst>
          </p:nvPr>
        </p:nvGraphicFramePr>
        <p:xfrm>
          <a:off x="228600" y="1295400"/>
          <a:ext cx="8763001" cy="4968621"/>
        </p:xfrm>
        <a:graphic>
          <a:graphicData uri="http://schemas.openxmlformats.org/drawingml/2006/table">
            <a:tbl>
              <a:tblPr firstRow="1" firstCol="1" bandRow="1"/>
              <a:tblGrid>
                <a:gridCol w="1713755"/>
                <a:gridCol w="1828005"/>
                <a:gridCol w="1085379"/>
                <a:gridCol w="2067931"/>
                <a:gridCol w="2067931"/>
              </a:tblGrid>
              <a:tr h="223762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S*RC Program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Key Program Characteristics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2019 (MW)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Recommended Capacity (MW)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77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2020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2021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7027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3680" algn="l"/>
                        </a:tabLs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Competitive RFP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Subscriber Mix 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Option to reinstate 5% Low Income requirement (Discuss with EOC)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 – Min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40 – Max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35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79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3680" algn="l"/>
                        </a:tabLs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Standard Offer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Takes 4 MW from Medium S*R program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Increases project size from 100 to 500 kW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Retains $0.02/kWh Adder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Retains up-front Incentive for L/I Projects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Allows for Diversity of Projects (Urban and Community)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0.5 (Reg.)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0.5 (L/I)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	5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	5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27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Low Income RFP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Continuation from 2017 RE Plan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Option to be used for 5% L/I requirement.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27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Company-Offered CSGs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50">
                          <a:effectLst/>
                          <a:latin typeface="Calibri"/>
                          <a:ea typeface="Calibri"/>
                          <a:cs typeface="Times New Roman"/>
                        </a:rPr>
                        <a:t>Option for up to 5% of total incremental capacity of awarded capacity each year.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(Low Income)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~2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~2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762">
                <a:tc gridSpan="2">
                  <a:txBody>
                    <a:bodyPr/>
                    <a:lstStyle/>
                    <a:p>
                      <a:pPr marL="21717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Total </a:t>
                      </a:r>
                      <a:r>
                        <a:rPr lang="en-U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S*RC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46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70" marR="56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</a:tbl>
          </a:graphicData>
        </a:graphic>
      </p:graphicFrame>
      <p:sp>
        <p:nvSpPr>
          <p:cNvPr id="7" name="Text Placeholder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General Stakeholder Group</a:t>
            </a:r>
          </a:p>
        </p:txBody>
      </p:sp>
    </p:spTree>
    <p:extLst>
      <p:ext uri="{BB962C8B-B14F-4D97-AF65-F5344CB8AC3E}">
        <p14:creationId xmlns:p14="http://schemas.microsoft.com/office/powerpoint/2010/main" val="95816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Program </a:t>
            </a:r>
            <a:r>
              <a:rPr lang="en-US" sz="2800" dirty="0" smtClean="0"/>
              <a:t>Capacity Summary 2017 – 2021 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96272A9-6FE0-4626-AEC7-32312B635104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8208037"/>
              </p:ext>
            </p:extLst>
          </p:nvPr>
        </p:nvGraphicFramePr>
        <p:xfrm>
          <a:off x="381000" y="1676400"/>
          <a:ext cx="8458200" cy="396113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953000"/>
                <a:gridCol w="685800"/>
                <a:gridCol w="762000"/>
                <a:gridCol w="762000"/>
                <a:gridCol w="6858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Program Capacity Offered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2017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2018</a:t>
                      </a: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2019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2020</a:t>
                      </a: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2021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Solar*Rewards Small Standard Offer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24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24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24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12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12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Solar*Rewards Medium Standard Offer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24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24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24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 smtClean="0">
                          <a:effectLst/>
                        </a:rPr>
                        <a:t>20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 smtClean="0">
                          <a:effectLst/>
                        </a:rPr>
                        <a:t>20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Solar*Rewards Large  Competitive Bid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6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10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14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 smtClean="0">
                          <a:effectLst/>
                        </a:rPr>
                        <a:t>20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 smtClean="0">
                          <a:effectLst/>
                        </a:rPr>
                        <a:t>20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Net Metering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26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42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42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 smtClean="0">
                          <a:effectLst/>
                        </a:rPr>
                        <a:t>32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 smtClean="0">
                          <a:effectLst/>
                        </a:rPr>
                        <a:t>32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Subtotal On-site Solar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effectLst/>
                        </a:rPr>
                        <a:t>89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effectLst/>
                        </a:rPr>
                        <a:t>118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effectLst/>
                        </a:rPr>
                        <a:t>128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 smtClean="0">
                          <a:effectLst/>
                        </a:rPr>
                        <a:t>82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82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Solar*Rewards Community Competitive Bid </a:t>
                      </a:r>
                      <a:r>
                        <a:rPr lang="en-US" sz="1600" u="none" strike="noStrike" dirty="0" smtClean="0">
                          <a:effectLst/>
                        </a:rPr>
                        <a:t/>
                      </a:r>
                      <a:br>
                        <a:rPr lang="en-US" sz="1600" u="none" strike="noStrike" dirty="0" smtClean="0">
                          <a:effectLst/>
                        </a:rPr>
                      </a:br>
                      <a:r>
                        <a:rPr lang="en-US" sz="1600" u="none" strike="noStrike" dirty="0" smtClean="0">
                          <a:effectLst/>
                        </a:rPr>
                        <a:t>(</a:t>
                      </a:r>
                      <a:r>
                        <a:rPr lang="en-US" sz="1600" u="none" strike="noStrike" dirty="0">
                          <a:effectLst/>
                        </a:rPr>
                        <a:t>Open &amp; Low-income)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31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36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41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39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39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Solar*Rewards Community Standard Offer </a:t>
                      </a:r>
                      <a:r>
                        <a:rPr lang="en-US" sz="1600" u="none" strike="noStrike" dirty="0" smtClean="0">
                          <a:effectLst/>
                        </a:rPr>
                        <a:t/>
                      </a:r>
                      <a:br>
                        <a:rPr lang="en-US" sz="1600" u="none" strike="noStrike" dirty="0" smtClean="0">
                          <a:effectLst/>
                        </a:rPr>
                      </a:br>
                      <a:r>
                        <a:rPr lang="en-US" sz="1600" u="none" strike="noStrike" dirty="0" smtClean="0">
                          <a:effectLst/>
                        </a:rPr>
                        <a:t>(</a:t>
                      </a:r>
                      <a:r>
                        <a:rPr lang="en-US" sz="1600" u="none" strike="noStrike" dirty="0">
                          <a:effectLst/>
                        </a:rPr>
                        <a:t>Open &amp; Low-income)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1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5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5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Company-owned Solar Gardens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2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2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4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4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Subtotal Solar Gardens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>
                          <a:effectLst/>
                        </a:rPr>
                        <a:t>34</a:t>
                      </a:r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>
                          <a:effectLst/>
                        </a:rPr>
                        <a:t>39</a:t>
                      </a:r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>
                          <a:effectLst/>
                        </a:rPr>
                        <a:t>44</a:t>
                      </a:r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 smtClean="0">
                          <a:effectLst/>
                        </a:rPr>
                        <a:t>48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 smtClean="0">
                          <a:effectLst/>
                        </a:rPr>
                        <a:t>48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" marR="9525" marT="9525" marB="0" anchor="ctr"/>
                </a:tc>
              </a:tr>
            </a:tbl>
          </a:graphicData>
        </a:graphic>
      </p:graphicFrame>
      <p:sp>
        <p:nvSpPr>
          <p:cNvPr id="7" name="Text Placeholder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General Stakeholder Group</a:t>
            </a:r>
          </a:p>
        </p:txBody>
      </p:sp>
    </p:spTree>
    <p:extLst>
      <p:ext uri="{BB962C8B-B14F-4D97-AF65-F5344CB8AC3E}">
        <p14:creationId xmlns:p14="http://schemas.microsoft.com/office/powerpoint/2010/main" val="1890077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2209800"/>
            <a:ext cx="9144000" cy="2209800"/>
          </a:xfrm>
          <a:solidFill>
            <a:schemeClr val="bg2">
              <a:lumMod val="50000"/>
            </a:schemeClr>
          </a:solidFill>
        </p:spPr>
        <p:txBody>
          <a:bodyPr anchor="ctr"/>
          <a:lstStyle/>
          <a:p>
            <a:pPr marL="0" indent="0" algn="ctr">
              <a:buNone/>
            </a:pPr>
            <a:r>
              <a:rPr lang="en-US" sz="4800" dirty="0" smtClean="0">
                <a:solidFill>
                  <a:schemeClr val="bg1"/>
                </a:solidFill>
              </a:rPr>
              <a:t>Dashboards 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96272A9-6FE0-4626-AEC7-32312B635104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426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Solar*Rewards – Quarterly Dashboard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96272A9-6FE0-4626-AEC7-32312B635104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5" y="1143000"/>
            <a:ext cx="9067800" cy="3520697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4" y="4670095"/>
            <a:ext cx="9049603" cy="1898316"/>
          </a:xfrm>
          <a:prstGeom prst="rect">
            <a:avLst/>
          </a:prstGeom>
        </p:spPr>
      </p:pic>
      <p:sp>
        <p:nvSpPr>
          <p:cNvPr id="9" name="Text Placeholder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General Stakeholder Group</a:t>
            </a:r>
          </a:p>
        </p:txBody>
      </p:sp>
    </p:spTree>
    <p:extLst>
      <p:ext uri="{BB962C8B-B14F-4D97-AF65-F5344CB8AC3E}">
        <p14:creationId xmlns:p14="http://schemas.microsoft.com/office/powerpoint/2010/main" val="313188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91400" y="381000"/>
            <a:ext cx="1621393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799" y="493421"/>
            <a:ext cx="8707993" cy="878179"/>
          </a:xfrm>
        </p:spPr>
        <p:txBody>
          <a:bodyPr/>
          <a:lstStyle/>
          <a:p>
            <a:r>
              <a:rPr lang="en-US" sz="2800" b="1" dirty="0" smtClean="0"/>
              <a:t>Solar*Rewards &amp; Net Metering Only - Small</a:t>
            </a:r>
            <a:endParaRPr lang="en-US" sz="2800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General Stakeholder Group</a:t>
            </a: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152400" y="1026821"/>
            <a:ext cx="8915399" cy="6495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 cap="none" baseline="0">
                <a:solidFill>
                  <a:srgbClr val="D81E05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Participation in the Small Solar*Rewards program has continued to decline with under one Megawatt (MW) allocated for the past 10 months. 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Slide Number Placeholder 4"/>
          <p:cNvSpPr txBox="1">
            <a:spLocks/>
          </p:cNvSpPr>
          <p:nvPr/>
        </p:nvSpPr>
        <p:spPr>
          <a:xfrm>
            <a:off x="0" y="6673850"/>
            <a:ext cx="6096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6272A9-6FE0-4626-AEC7-32312B635104}" type="slidenum">
              <a:rPr lang="en-US" smtClean="0">
                <a:solidFill>
                  <a:schemeClr val="bg1"/>
                </a:solidFill>
              </a:rPr>
              <a:pPr/>
              <a:t>11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60" y="1980997"/>
            <a:ext cx="7996739" cy="459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045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Solar*Rewards - Medium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96272A9-6FE0-4626-AEC7-32312B635104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2" y="2819400"/>
            <a:ext cx="4560665" cy="2590800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698" y="2819400"/>
            <a:ext cx="4509693" cy="258456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180587" y="1524000"/>
            <a:ext cx="8839200" cy="6495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 cap="none" baseline="0">
                <a:solidFill>
                  <a:srgbClr val="D81E05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Quarter one of 2019 was the second consecutive quarter that the Medium program didn’t sell out with </a:t>
            </a: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4.6 </a:t>
            </a: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MW going </a:t>
            </a: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unallocated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and rolled into Q2. 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General Stakeholder Group</a:t>
            </a:r>
          </a:p>
        </p:txBody>
      </p:sp>
    </p:spTree>
    <p:extLst>
      <p:ext uri="{BB962C8B-B14F-4D97-AF65-F5344CB8AC3E}">
        <p14:creationId xmlns:p14="http://schemas.microsoft.com/office/powerpoint/2010/main" val="14833028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 txBox="1">
            <a:spLocks/>
          </p:cNvSpPr>
          <p:nvPr/>
        </p:nvSpPr>
        <p:spPr>
          <a:xfrm>
            <a:off x="0" y="6673850"/>
            <a:ext cx="6096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6272A9-6FE0-4626-AEC7-32312B635104}" type="slidenum">
              <a:rPr lang="en-US" smtClean="0">
                <a:solidFill>
                  <a:schemeClr val="bg1"/>
                </a:solidFill>
              </a:rPr>
              <a:pPr/>
              <a:t>13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04800" y="493421"/>
            <a:ext cx="7010400" cy="878179"/>
          </a:xfrm>
        </p:spPr>
        <p:txBody>
          <a:bodyPr/>
          <a:lstStyle/>
          <a:p>
            <a:r>
              <a:rPr lang="en-US" sz="2800" b="1" dirty="0" smtClean="0"/>
              <a:t>On-site Storage</a:t>
            </a:r>
            <a:endParaRPr lang="en-US" sz="2800" b="1" dirty="0"/>
          </a:p>
        </p:txBody>
      </p:sp>
      <p:sp>
        <p:nvSpPr>
          <p:cNvPr id="10" name="Title 2"/>
          <p:cNvSpPr txBox="1">
            <a:spLocks/>
          </p:cNvSpPr>
          <p:nvPr/>
        </p:nvSpPr>
        <p:spPr>
          <a:xfrm>
            <a:off x="304800" y="1026821"/>
            <a:ext cx="8839200" cy="6495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 cap="none" baseline="0">
                <a:solidFill>
                  <a:srgbClr val="D81E05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152 applications were received in 2017, 172 in 2018, and 108 YTD as of May, 31 2019. Of the completed applications ~93% are using configuration 2C Non-Export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="" xmlns:a16="http://schemas.microsoft.com/office/drawing/2014/main" id="{5064EFE1-8603-45DE-8924-E1B153558D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382806"/>
              </p:ext>
            </p:extLst>
          </p:nvPr>
        </p:nvGraphicFramePr>
        <p:xfrm>
          <a:off x="838200" y="4907280"/>
          <a:ext cx="7467600" cy="14173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486400">
                  <a:extLst>
                    <a:ext uri="{9D8B030D-6E8A-4147-A177-3AD203B41FA5}">
                      <a16:colId xmlns="" xmlns:a16="http://schemas.microsoft.com/office/drawing/2014/main" val="3056481496"/>
                    </a:ext>
                  </a:extLst>
                </a:gridCol>
                <a:gridCol w="1981200">
                  <a:extLst>
                    <a:ext uri="{9D8B030D-6E8A-4147-A177-3AD203B41FA5}">
                      <a16:colId xmlns="" xmlns:a16="http://schemas.microsoft.com/office/drawing/2014/main" val="2296586096"/>
                    </a:ext>
                  </a:extLst>
                </a:gridCol>
              </a:tblGrid>
              <a:tr h="27958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Stage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Count of Product</a:t>
                      </a:r>
                    </a:p>
                  </a:txBody>
                  <a:tcPr marT="27432" marB="27432" anchor="b"/>
                </a:tc>
                <a:extLst>
                  <a:ext uri="{0D108BD9-81ED-4DB2-BD59-A6C34878D82A}">
                    <a16:rowId xmlns="" xmlns:a16="http://schemas.microsoft.com/office/drawing/2014/main" val="1455369342"/>
                  </a:ext>
                </a:extLst>
              </a:tr>
              <a:tr h="27958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Early</a:t>
                      </a:r>
                      <a:r>
                        <a:rPr lang="en-US" sz="15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Application (Documents, Installation Details, &amp; Review)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b"/>
                </a:tc>
                <a:extLst>
                  <a:ext uri="{0D108BD9-81ED-4DB2-BD59-A6C34878D82A}">
                    <a16:rowId xmlns="" xmlns:a16="http://schemas.microsoft.com/office/drawing/2014/main" val="541035965"/>
                  </a:ext>
                </a:extLst>
              </a:tr>
              <a:tr h="27958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Pending Installation</a:t>
                      </a:r>
                      <a:r>
                        <a:rPr lang="en-US" sz="15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(Final Documentation &amp; Meter Installation)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b"/>
                </a:tc>
                <a:extLst>
                  <a:ext uri="{0D108BD9-81ED-4DB2-BD59-A6C34878D82A}">
                    <a16:rowId xmlns="" xmlns:a16="http://schemas.microsoft.com/office/drawing/2014/main" val="1381895421"/>
                  </a:ext>
                </a:extLst>
              </a:tr>
              <a:tr h="27958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Completed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b"/>
                </a:tc>
                <a:extLst>
                  <a:ext uri="{0D108BD9-81ED-4DB2-BD59-A6C34878D82A}">
                    <a16:rowId xmlns="" xmlns:a16="http://schemas.microsoft.com/office/drawing/2014/main" val="1041497540"/>
                  </a:ext>
                </a:extLst>
              </a:tr>
              <a:tr h="27958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Grand Total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398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b"/>
                </a:tc>
                <a:extLst>
                  <a:ext uri="{0D108BD9-81ED-4DB2-BD59-A6C34878D82A}">
                    <a16:rowId xmlns="" xmlns:a16="http://schemas.microsoft.com/office/drawing/2014/main" val="2292127601"/>
                  </a:ext>
                </a:extLst>
              </a:tr>
            </a:tbl>
          </a:graphicData>
        </a:graphic>
      </p:graphicFrame>
      <p:sp>
        <p:nvSpPr>
          <p:cNvPr id="8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1153633" y="21266"/>
            <a:ext cx="5334000" cy="217967"/>
          </a:xfrm>
        </p:spPr>
        <p:txBody>
          <a:bodyPr/>
          <a:lstStyle/>
          <a:p>
            <a:r>
              <a:rPr lang="en-US" dirty="0"/>
              <a:t>General Stakeholder Group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6488668"/>
            <a:ext cx="9144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i="1" dirty="0"/>
              <a:t>*Source data was extracted on </a:t>
            </a:r>
            <a:r>
              <a:rPr lang="en-US" sz="800" i="1" dirty="0" smtClean="0"/>
              <a:t>February 1, 2019. </a:t>
            </a:r>
            <a:r>
              <a:rPr lang="en-US" sz="800" i="1" dirty="0"/>
              <a:t>There may be variances in future dashboards from similar periods, particularly the "Stage Status" graphs that are a snapshot in time.</a:t>
            </a:r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4142667"/>
              </p:ext>
            </p:extLst>
          </p:nvPr>
        </p:nvGraphicFramePr>
        <p:xfrm>
          <a:off x="838200" y="1828800"/>
          <a:ext cx="746760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38155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609600"/>
            <a:ext cx="7543800" cy="878179"/>
          </a:xfrm>
        </p:spPr>
        <p:txBody>
          <a:bodyPr/>
          <a:lstStyle/>
          <a:p>
            <a:r>
              <a:rPr lang="en-US" sz="2800" b="1" dirty="0"/>
              <a:t>Solar*Rewards Community – Subscribers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96272A9-6FE0-4626-AEC7-32312B635104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2895600"/>
            <a:ext cx="4077269" cy="256258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599" y="2895599"/>
            <a:ext cx="4067743" cy="256258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itle 2"/>
          <p:cNvSpPr txBox="1">
            <a:spLocks/>
          </p:cNvSpPr>
          <p:nvPr/>
        </p:nvSpPr>
        <p:spPr>
          <a:xfrm>
            <a:off x="280916" y="1351610"/>
            <a:ext cx="8686800" cy="6495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 cap="none" baseline="0">
                <a:solidFill>
                  <a:srgbClr val="D81E05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Approx. 1,900 subscribers at the end of Q1 2019, with 9% of participation count including Low-income customers, 7% for Residential, 73% Municipality, 20% Schools &amp; Biz 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43200" y="617220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sz="800" dirty="0"/>
              <a:t>(Data includes operational projects from program start to March 31, 2019)</a:t>
            </a:r>
            <a:endParaRPr lang="en-US" sz="800" dirty="0" smtClean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General Stakeholder Group</a:t>
            </a:r>
          </a:p>
        </p:txBody>
      </p:sp>
    </p:spTree>
    <p:extLst>
      <p:ext uri="{BB962C8B-B14F-4D97-AF65-F5344CB8AC3E}">
        <p14:creationId xmlns:p14="http://schemas.microsoft.com/office/powerpoint/2010/main" val="1510964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39000" y="304800"/>
            <a:ext cx="1905000" cy="72202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493421"/>
            <a:ext cx="8686800" cy="878179"/>
          </a:xfrm>
        </p:spPr>
        <p:txBody>
          <a:bodyPr/>
          <a:lstStyle/>
          <a:p>
            <a:r>
              <a:rPr lang="en-US" sz="2800" b="1" dirty="0" smtClean="0"/>
              <a:t>Solar*Rewards Community – Operational Status</a:t>
            </a:r>
            <a:endParaRPr lang="en-US" sz="2800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General Stakeholder Group</a:t>
            </a: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304800" y="1026821"/>
            <a:ext cx="8839200" cy="6495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 cap="none" baseline="0">
                <a:solidFill>
                  <a:srgbClr val="D81E05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15 MW has been added in 2019 and 30 MW more is expected by the end of the year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Slide Number Placeholder 4"/>
          <p:cNvSpPr txBox="1">
            <a:spLocks/>
          </p:cNvSpPr>
          <p:nvPr/>
        </p:nvSpPr>
        <p:spPr>
          <a:xfrm>
            <a:off x="0" y="6673850"/>
            <a:ext cx="6096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6272A9-6FE0-4626-AEC7-32312B635104}" type="slidenum">
              <a:rPr lang="en-US" smtClean="0">
                <a:solidFill>
                  <a:schemeClr val="bg1"/>
                </a:solidFill>
              </a:rPr>
              <a:pPr/>
              <a:t>15</a:t>
            </a:fld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="" xmlns:a16="http://schemas.microsoft.com/office/drawing/2014/main" id="{5064EFE1-8603-45DE-8924-E1B153558D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822958"/>
              </p:ext>
            </p:extLst>
          </p:nvPr>
        </p:nvGraphicFramePr>
        <p:xfrm>
          <a:off x="838200" y="4907280"/>
          <a:ext cx="7467601" cy="14173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607668">
                  <a:extLst>
                    <a:ext uri="{9D8B030D-6E8A-4147-A177-3AD203B41FA5}">
                      <a16:colId xmlns="" xmlns:a16="http://schemas.microsoft.com/office/drawing/2014/main" val="3056481496"/>
                    </a:ext>
                  </a:extLst>
                </a:gridCol>
                <a:gridCol w="1853660">
                  <a:extLst>
                    <a:ext uri="{9D8B030D-6E8A-4147-A177-3AD203B41FA5}">
                      <a16:colId xmlns="" xmlns:a16="http://schemas.microsoft.com/office/drawing/2014/main" val="2296586096"/>
                    </a:ext>
                  </a:extLst>
                </a:gridCol>
                <a:gridCol w="1006273">
                  <a:extLst>
                    <a:ext uri="{9D8B030D-6E8A-4147-A177-3AD203B41FA5}">
                      <a16:colId xmlns="" xmlns:a16="http://schemas.microsoft.com/office/drawing/2014/main" val="3312366942"/>
                    </a:ext>
                  </a:extLst>
                </a:gridCol>
              </a:tblGrid>
              <a:tr h="255270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sites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MW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="" xmlns:a16="http://schemas.microsoft.com/office/drawing/2014/main" val="1455369342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Pre-Interconnection</a:t>
                      </a:r>
                      <a:r>
                        <a:rPr lang="en-US" sz="1500" kern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Study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51.6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="" xmlns:a16="http://schemas.microsoft.com/office/drawing/2014/main" val="3610763990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Construction 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27.3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="" xmlns:a16="http://schemas.microsoft.com/office/drawing/2014/main" val="541035965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Operational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="" xmlns:a16="http://schemas.microsoft.com/office/drawing/2014/main" val="1041497540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Totals</a:t>
                      </a:r>
                      <a:endParaRPr lang="en-US" sz="15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</a:t>
                      </a:r>
                      <a:endParaRPr lang="en-US" sz="15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149</a:t>
                      </a:r>
                      <a:endParaRPr lang="en-US" sz="15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="" xmlns:a16="http://schemas.microsoft.com/office/drawing/2014/main" val="2292127601"/>
                  </a:ext>
                </a:extLst>
              </a:tr>
            </a:tbl>
          </a:graphicData>
        </a:graphic>
      </p:graphicFrame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5629302"/>
              </p:ext>
            </p:extLst>
          </p:nvPr>
        </p:nvGraphicFramePr>
        <p:xfrm>
          <a:off x="838200" y="1414463"/>
          <a:ext cx="7467600" cy="3386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10"/>
          <p:cNvSpPr/>
          <p:nvPr/>
        </p:nvSpPr>
        <p:spPr>
          <a:xfrm>
            <a:off x="838200" y="1447800"/>
            <a:ext cx="7467600" cy="3352800"/>
          </a:xfrm>
          <a:prstGeom prst="rect">
            <a:avLst/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743200" y="617220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sz="800" dirty="0"/>
              <a:t>(Data includes operational projects from program start to March 31, 2019)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575988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2019 Solar*Rewards RFP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2019 Solar*Rewards Community RFP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Solar </a:t>
            </a:r>
            <a:r>
              <a:rPr lang="en-US" smtClean="0"/>
              <a:t>Garden Sub-stakeholder </a:t>
            </a:r>
            <a:r>
              <a:rPr lang="en-US" dirty="0" smtClean="0"/>
              <a:t>Meeting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Program Topics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96272A9-6FE0-4626-AEC7-32312B635104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General Stakeholder Group</a:t>
            </a:r>
          </a:p>
        </p:txBody>
      </p:sp>
    </p:spTree>
    <p:extLst>
      <p:ext uri="{BB962C8B-B14F-4D97-AF65-F5344CB8AC3E}">
        <p14:creationId xmlns:p14="http://schemas.microsoft.com/office/powerpoint/2010/main" val="655026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33"/>
          <p:cNvSpPr txBox="1">
            <a:spLocks/>
          </p:cNvSpPr>
          <p:nvPr/>
        </p:nvSpPr>
        <p:spPr>
          <a:xfrm>
            <a:off x="2356374" y="3922395"/>
            <a:ext cx="4446047" cy="1002031"/>
          </a:xfrm>
          <a:prstGeom prst="rect">
            <a:avLst/>
          </a:prstGeom>
          <a:solidFill>
            <a:schemeClr val="bg1">
              <a:alpha val="57000"/>
            </a:schemeClr>
          </a:solidFill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66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66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66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66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66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66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66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66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>
              <a:buSzPct val="25000"/>
              <a:defRPr/>
            </a:pPr>
            <a:r>
              <a:rPr lang="en-US" sz="3200" i="0" kern="0" dirty="0" smtClean="0">
                <a:solidFill>
                  <a:prstClr val="black"/>
                </a:solidFill>
              </a:rPr>
              <a:t>Ryan Harry</a:t>
            </a:r>
            <a:br>
              <a:rPr lang="en-US" sz="3200" i="0" kern="0" dirty="0" smtClean="0">
                <a:solidFill>
                  <a:prstClr val="black"/>
                </a:solidFill>
              </a:rPr>
            </a:br>
            <a:r>
              <a:rPr lang="en-US" sz="3200" i="0" kern="0" dirty="0" smtClean="0">
                <a:solidFill>
                  <a:prstClr val="black"/>
                </a:solidFill>
              </a:rPr>
              <a:t>June 18, 2019 </a:t>
            </a:r>
            <a:endParaRPr lang="en-US" sz="3200" i="0" kern="0" dirty="0">
              <a:solidFill>
                <a:prstClr val="black"/>
              </a:solidFill>
            </a:endParaRPr>
          </a:p>
        </p:txBody>
      </p:sp>
      <p:sp>
        <p:nvSpPr>
          <p:cNvPr id="7" name="Shape 33"/>
          <p:cNvSpPr txBox="1">
            <a:spLocks/>
          </p:cNvSpPr>
          <p:nvPr/>
        </p:nvSpPr>
        <p:spPr>
          <a:xfrm>
            <a:off x="988345" y="2430526"/>
            <a:ext cx="7182103" cy="678435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66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66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66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66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66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66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66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6600" b="1" i="1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>
              <a:buSzPct val="25000"/>
              <a:defRPr/>
            </a:pPr>
            <a:r>
              <a:rPr lang="en-US" sz="4400" i="0" kern="0" dirty="0" smtClean="0">
                <a:solidFill>
                  <a:prstClr val="black"/>
                </a:solidFill>
              </a:rPr>
              <a:t>Low-Income Rooftop Solar Program</a:t>
            </a:r>
          </a:p>
        </p:txBody>
      </p:sp>
    </p:spTree>
    <p:extLst>
      <p:ext uri="{BB962C8B-B14F-4D97-AF65-F5344CB8AC3E}">
        <p14:creationId xmlns:p14="http://schemas.microsoft.com/office/powerpoint/2010/main" val="84487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Colorado WAP Overview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647" y="1362269"/>
            <a:ext cx="542416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Trebuchet MS" panose="020B0603020202020204" pitchFamily="34" charset="0"/>
              </a:rPr>
              <a:t>Serve ~2,000 homes per year across all 64 counties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Trebuchet MS" panose="020B0603020202020204" pitchFamily="34" charset="0"/>
              </a:rPr>
              <a:t>Goal: Maximize cost savings for EACH client served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Trebuchet MS" panose="020B0603020202020204" pitchFamily="34" charset="0"/>
              </a:rPr>
              <a:t>Colorado WAP is a heating-only state, energy savings come from cheap gas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Trebuchet MS" panose="020B0603020202020204" pitchFamily="34" charset="0"/>
              </a:rPr>
              <a:t>Want to include solar to increase cost savings beyond EE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Trebuchet MS" panose="020B0603020202020204" pitchFamily="34" charset="0"/>
              </a:rPr>
              <a:t>Solar Goal: Solar will be installed just like any other WAP measure</a:t>
            </a:r>
          </a:p>
        </p:txBody>
      </p:sp>
      <p:pic>
        <p:nvPicPr>
          <p:cNvPr id="6" name="Google Shape;69;p15" title="Chart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66023" y="1025611"/>
            <a:ext cx="2675212" cy="2436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0;p15" title="Chart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66023" y="3563329"/>
            <a:ext cx="2675211" cy="22690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4955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13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6191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136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4985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"/>
            <a:ext cx="9144000" cy="612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3915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1"/>
            <a:ext cx="9143999" cy="6124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7404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661570"/>
            <a:ext cx="7715249" cy="763126"/>
          </a:xfrm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Program Performance Summary</a:t>
            </a:r>
            <a:endParaRPr lang="en-US" sz="4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710602"/>
              </p:ext>
            </p:extLst>
          </p:nvPr>
        </p:nvGraphicFramePr>
        <p:xfrm>
          <a:off x="320486" y="1700567"/>
          <a:ext cx="8139793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8451">
                  <a:extLst>
                    <a:ext uri="{9D8B030D-6E8A-4147-A177-3AD203B41FA5}">
                      <a16:colId xmlns:a16="http://schemas.microsoft.com/office/drawing/2014/main" xmlns="" val="2252789739"/>
                    </a:ext>
                  </a:extLst>
                </a:gridCol>
                <a:gridCol w="2313017">
                  <a:extLst>
                    <a:ext uri="{9D8B030D-6E8A-4147-A177-3AD203B41FA5}">
                      <a16:colId xmlns:a16="http://schemas.microsoft.com/office/drawing/2014/main" xmlns="" val="2934105084"/>
                    </a:ext>
                  </a:extLst>
                </a:gridCol>
                <a:gridCol w="2188325">
                  <a:extLst>
                    <a:ext uri="{9D8B030D-6E8A-4147-A177-3AD203B41FA5}">
                      <a16:colId xmlns:a16="http://schemas.microsoft.com/office/drawing/2014/main" xmlns="" val="3057450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As</a:t>
                      </a:r>
                      <a:r>
                        <a:rPr lang="en-US" sz="2400" baseline="0" dirty="0" smtClean="0"/>
                        <a:t> of 12/31/2018</a:t>
                      </a:r>
                      <a:endParaRPr lang="en-US" sz="2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As of 5/31/2019</a:t>
                      </a:r>
                      <a:endParaRPr lang="en-US" sz="2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2997625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Systems Interconnected</a:t>
                      </a:r>
                      <a:endParaRPr lang="en-US" sz="2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106</a:t>
                      </a:r>
                      <a:endParaRPr lang="en-US" sz="2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139</a:t>
                      </a:r>
                      <a:endParaRPr lang="en-US" sz="2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2015890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Systems in the Queue</a:t>
                      </a:r>
                      <a:endParaRPr lang="en-US" sz="2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134</a:t>
                      </a:r>
                      <a:endParaRPr lang="en-US" sz="2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202</a:t>
                      </a:r>
                      <a:endParaRPr lang="en-US" sz="2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785068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Average System Size (kW)</a:t>
                      </a:r>
                      <a:endParaRPr lang="en-US" sz="2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3.0</a:t>
                      </a:r>
                      <a:endParaRPr lang="en-US" sz="2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3.0</a:t>
                      </a:r>
                      <a:endParaRPr lang="en-US" sz="2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3207680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Average System Cost</a:t>
                      </a:r>
                      <a:endParaRPr lang="en-US" sz="2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$8,696</a:t>
                      </a:r>
                      <a:endParaRPr lang="en-US" sz="2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$8,848</a:t>
                      </a:r>
                      <a:endParaRPr lang="en-US" sz="2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4243111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Average Unit Cost ($/W)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$2.90</a:t>
                      </a:r>
                      <a:endParaRPr lang="en-US" sz="2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$2.94</a:t>
                      </a:r>
                      <a:endParaRPr lang="en-US" sz="2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33858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Average Annual Energy Offset (kWh)</a:t>
                      </a:r>
                      <a:endParaRPr lang="en-US" sz="2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~4,200</a:t>
                      </a:r>
                      <a:endParaRPr lang="en-US" sz="2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~4,200</a:t>
                      </a:r>
                      <a:endParaRPr lang="en-US" sz="2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3328256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Average Annual Savings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~$460</a:t>
                      </a:r>
                      <a:endParaRPr lang="en-US" sz="2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~$460</a:t>
                      </a:r>
                      <a:endParaRPr lang="en-US" sz="2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6686856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42454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Q3/Q4 CY2019 Outlook</a:t>
            </a:r>
            <a:endParaRPr lang="en-US" sz="4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1130235"/>
              </p:ext>
            </p:extLst>
          </p:nvPr>
        </p:nvGraphicFramePr>
        <p:xfrm>
          <a:off x="692035" y="1103420"/>
          <a:ext cx="7480861" cy="4865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Rectangle 8"/>
          <p:cNvSpPr/>
          <p:nvPr/>
        </p:nvSpPr>
        <p:spPr>
          <a:xfrm>
            <a:off x="6081227" y="1306286"/>
            <a:ext cx="1986700" cy="3890865"/>
          </a:xfrm>
          <a:prstGeom prst="rect">
            <a:avLst/>
          </a:prstGeom>
          <a:solidFill>
            <a:schemeClr val="accent3">
              <a:lumMod val="60000"/>
              <a:lumOff val="40000"/>
              <a:alpha val="37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48828" y="3085297"/>
            <a:ext cx="1893094" cy="1200329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250+ expected to have engineering approval by 12/31/2019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1153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Funding Breakdown</a:t>
            </a:r>
            <a:endParaRPr lang="en-US" sz="4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259" y="1103420"/>
            <a:ext cx="6616441" cy="487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376087" y="3101546"/>
            <a:ext cx="2508422" cy="13234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prstClr val="black"/>
                </a:solidFill>
              </a:rPr>
              <a:t>2/3 RESA</a:t>
            </a:r>
          </a:p>
          <a:p>
            <a:r>
              <a:rPr lang="en-US" sz="4000" dirty="0" smtClean="0">
                <a:solidFill>
                  <a:prstClr val="black"/>
                </a:solidFill>
              </a:rPr>
              <a:t>1/3 WAP</a:t>
            </a:r>
            <a:endParaRPr lang="en-US" sz="4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4295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Challenges</a:t>
            </a:r>
            <a:endParaRPr lang="en-US" sz="4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3631" y="1226876"/>
            <a:ext cx="513967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rebuchet MS" panose="020B0603020202020204" pitchFamily="34" charset="0"/>
              </a:rPr>
              <a:t>Solar was a new measure for WAP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rebuchet MS" panose="020B0603020202020204" pitchFamily="34" charset="0"/>
              </a:rPr>
              <a:t>Installers are less interested in smaller systems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rebuchet MS" panose="020B0603020202020204" pitchFamily="34" charset="0"/>
              </a:rPr>
              <a:t>Long lead times from application to interconnection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rebuchet MS" panose="020B0603020202020204" pitchFamily="34" charset="0"/>
              </a:rPr>
              <a:t>The older homes that WAP tends to target often need electrical panel upgrades and roof repairs</a:t>
            </a:r>
          </a:p>
        </p:txBody>
      </p:sp>
      <p:pic>
        <p:nvPicPr>
          <p:cNvPr id="9" name="Google Shape;16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73303" y="1236207"/>
            <a:ext cx="3554184" cy="34405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04836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Big Wins</a:t>
            </a:r>
            <a:endParaRPr lang="en-US" sz="4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657" y="1152204"/>
            <a:ext cx="575780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rebuchet MS" panose="020B0603020202020204" pitchFamily="34" charset="0"/>
              </a:rPr>
              <a:t>Colorado WAP now has a rooftop solar program!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rebuchet MS" panose="020B0603020202020204" pitchFamily="34" charset="0"/>
              </a:rPr>
              <a:t>Our service providers have learned how to deliver rooftop solar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rebuchet MS" panose="020B0603020202020204" pitchFamily="34" charset="0"/>
              </a:rPr>
              <a:t>One of our service providers has developed an in-house rooftop solar installation program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rebuchet MS" panose="020B0603020202020204" pitchFamily="34" charset="0"/>
              </a:rPr>
              <a:t>We’re able to save our clients an additional $450+ on energy bills each year</a:t>
            </a:r>
          </a:p>
        </p:txBody>
      </p:sp>
      <p:pic>
        <p:nvPicPr>
          <p:cNvPr id="6" name="Google Shape;6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07183" y="587944"/>
            <a:ext cx="2863822" cy="50538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78718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572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286000"/>
            <a:ext cx="5105400" cy="195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350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XE Brand Color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93B2"/>
      </a:accent1>
      <a:accent2>
        <a:srgbClr val="D57800"/>
      </a:accent2>
      <a:accent3>
        <a:srgbClr val="007B5F"/>
      </a:accent3>
      <a:accent4>
        <a:srgbClr val="005F83"/>
      </a:accent4>
      <a:accent5>
        <a:srgbClr val="F3D54E"/>
      </a:accent5>
      <a:accent6>
        <a:srgbClr val="C3C6A8"/>
      </a:accent6>
      <a:hlink>
        <a:srgbClr val="3366CC"/>
      </a:hlink>
      <a:folHlink>
        <a:srgbClr val="33CC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4B58C7B484EA4E9DF9E196CCA84C32" ma:contentTypeVersion="15" ma:contentTypeDescription="Create a new document." ma:contentTypeScope="" ma:versionID="d8919bc6ef5b6e377f93fe6f39780d5d">
  <xsd:schema xmlns:xsd="http://www.w3.org/2001/XMLSchema" xmlns:xs="http://www.w3.org/2001/XMLSchema" xmlns:p="http://schemas.microsoft.com/office/2006/metadata/properties" xmlns:ns1="http://schemas.microsoft.com/sharepoint/v3" xmlns:ns2="dc6c120b-7fe0-45bc-b558-bf9885f8ae47" xmlns:ns3="3a4691b2-b1f1-4e19-a4d4-b546186530d3" targetNamespace="http://schemas.microsoft.com/office/2006/metadata/properties" ma:root="true" ma:fieldsID="4f7c7f55e3d627ad7d2900656b6df8d3" ns1:_="" ns2:_="" ns3:_="">
    <xsd:import namespace="http://schemas.microsoft.com/sharepoint/v3"/>
    <xsd:import namespace="dc6c120b-7fe0-45bc-b558-bf9885f8ae47"/>
    <xsd:import namespace="3a4691b2-b1f1-4e19-a4d4-b546186530d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1:_ip_UnifiedCompliancePolicyProperties" minOccurs="0"/>
                <xsd:element ref="ns1:_ip_UnifiedCompliancePolicyUIAction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6c120b-7fe0-45bc-b558-bf9885f8ae4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4691b2-b1f1-4e19-a4d4-b546186530d3" elementFormDefault="qualified">
    <xsd:import namespace="http://schemas.microsoft.com/office/2006/documentManagement/types"/>
    <xsd:import namespace="http://schemas.microsoft.com/office/infopath/2007/PartnerControls"/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AC1DC9C-3DB8-48A4-9618-7EDADDE3FC7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7A0697B-995F-4B74-9C1D-35AFB57956FD}">
  <ds:schemaRefs>
    <ds:schemaRef ds:uri="http://purl.org/dc/dcmitype/"/>
    <ds:schemaRef ds:uri="3a4691b2-b1f1-4e19-a4d4-b546186530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dc6c120b-7fe0-45bc-b558-bf9885f8ae47"/>
    <ds:schemaRef ds:uri="http://purl.org/dc/terms/"/>
    <ds:schemaRef ds:uri="http://purl.org/dc/elements/1.1/"/>
    <ds:schemaRef ds:uri="http://schemas.microsoft.com/sharepoint/v3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334AA6C-0BB2-4890-AA33-7989EAA8EE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c6c120b-7fe0-45bc-b558-bf9885f8ae47"/>
    <ds:schemaRef ds:uri="3a4691b2-b1f1-4e19-a4d4-b546186530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8536</TotalTime>
  <Words>1108</Words>
  <Application>Microsoft Office PowerPoint</Application>
  <PresentationFormat>On-screen Show (4:3)</PresentationFormat>
  <Paragraphs>293</Paragraphs>
  <Slides>29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Office Theme</vt:lpstr>
      <vt:lpstr>1_Office Theme</vt:lpstr>
      <vt:lpstr>PowerPoint Presentation</vt:lpstr>
      <vt:lpstr>AGENDA</vt:lpstr>
      <vt:lpstr>Regulatory Update</vt:lpstr>
      <vt:lpstr>2018 RES Compliance Report </vt:lpstr>
      <vt:lpstr>2020 Renewable Energy Plan</vt:lpstr>
      <vt:lpstr>Annual Solar*Rewards Program Capacity</vt:lpstr>
      <vt:lpstr>Annual SRC Program Capacity</vt:lpstr>
      <vt:lpstr>Program Capacity Summary 2017 – 2021 </vt:lpstr>
      <vt:lpstr>PowerPoint Presentation</vt:lpstr>
      <vt:lpstr>Solar*Rewards – Quarterly Dashboard</vt:lpstr>
      <vt:lpstr>Solar*Rewards &amp; Net Metering Only - Small</vt:lpstr>
      <vt:lpstr>Solar*Rewards - Medium</vt:lpstr>
      <vt:lpstr>On-site Storage</vt:lpstr>
      <vt:lpstr>Solar*Rewards Community – Subscribers</vt:lpstr>
      <vt:lpstr>Solar*Rewards Community – Operational Status</vt:lpstr>
      <vt:lpstr>Other Program Topics</vt:lpstr>
      <vt:lpstr>PowerPoint Presentation</vt:lpstr>
      <vt:lpstr>Colorado WAP Overview</vt:lpstr>
      <vt:lpstr>PowerPoint Presentation</vt:lpstr>
      <vt:lpstr>PowerPoint Presentation</vt:lpstr>
      <vt:lpstr>PowerPoint Presentation</vt:lpstr>
      <vt:lpstr>PowerPoint Presentation</vt:lpstr>
      <vt:lpstr>Program Performance Summary</vt:lpstr>
      <vt:lpstr>Q3/Q4 CY2019 Outlook</vt:lpstr>
      <vt:lpstr>Funding Breakdown</vt:lpstr>
      <vt:lpstr>Challenges</vt:lpstr>
      <vt:lpstr>Big Wins</vt:lpstr>
      <vt:lpstr>PowerPoint Presentation</vt:lpstr>
      <vt:lpstr>PowerPoint Presentation</vt:lpstr>
    </vt:vector>
  </TitlesOfParts>
  <Company>Xcel Energy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Xcel Energy</dc:creator>
  <cp:lastModifiedBy>Kevin Cray</cp:lastModifiedBy>
  <cp:revision>577</cp:revision>
  <cp:lastPrinted>2018-06-14T23:14:40Z</cp:lastPrinted>
  <dcterms:created xsi:type="dcterms:W3CDTF">2014-10-16T17:34:05Z</dcterms:created>
  <dcterms:modified xsi:type="dcterms:W3CDTF">2019-06-14T17:30:14Z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0x010100954B58C7B484EA4E9DF9E196CCA84C32</vt:lpwstr>
  </property>
</Properties>
</file>